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301" r:id="rId5"/>
    <p:sldId id="259" r:id="rId6"/>
    <p:sldId id="302" r:id="rId7"/>
    <p:sldId id="260" r:id="rId8"/>
    <p:sldId id="303" r:id="rId9"/>
    <p:sldId id="261" r:id="rId10"/>
    <p:sldId id="304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306" r:id="rId19"/>
    <p:sldId id="269" r:id="rId20"/>
    <p:sldId id="270" r:id="rId21"/>
    <p:sldId id="271" r:id="rId22"/>
    <p:sldId id="272" r:id="rId23"/>
    <p:sldId id="347" r:id="rId24"/>
    <p:sldId id="273" r:id="rId25"/>
    <p:sldId id="274" r:id="rId26"/>
    <p:sldId id="275" r:id="rId27"/>
    <p:sldId id="276" r:id="rId28"/>
    <p:sldId id="348" r:id="rId29"/>
    <p:sldId id="277" r:id="rId30"/>
    <p:sldId id="278" r:id="rId31"/>
    <p:sldId id="349" r:id="rId32"/>
    <p:sldId id="279" r:id="rId33"/>
    <p:sldId id="280" r:id="rId34"/>
    <p:sldId id="350" r:id="rId35"/>
    <p:sldId id="281" r:id="rId36"/>
    <p:sldId id="352" r:id="rId37"/>
    <p:sldId id="282" r:id="rId38"/>
    <p:sldId id="354" r:id="rId39"/>
    <p:sldId id="283" r:id="rId40"/>
    <p:sldId id="355" r:id="rId41"/>
    <p:sldId id="284" r:id="rId42"/>
    <p:sldId id="285" r:id="rId43"/>
    <p:sldId id="356" r:id="rId44"/>
    <p:sldId id="287" r:id="rId45"/>
    <p:sldId id="288" r:id="rId46"/>
    <p:sldId id="289" r:id="rId47"/>
    <p:sldId id="357" r:id="rId48"/>
    <p:sldId id="290" r:id="rId49"/>
    <p:sldId id="358" r:id="rId50"/>
    <p:sldId id="291" r:id="rId51"/>
    <p:sldId id="359" r:id="rId52"/>
    <p:sldId id="292" r:id="rId53"/>
    <p:sldId id="360" r:id="rId54"/>
    <p:sldId id="293" r:id="rId55"/>
    <p:sldId id="361" r:id="rId56"/>
    <p:sldId id="294" r:id="rId57"/>
    <p:sldId id="362" r:id="rId58"/>
    <p:sldId id="295" r:id="rId59"/>
    <p:sldId id="365" r:id="rId60"/>
    <p:sldId id="296" r:id="rId61"/>
    <p:sldId id="297" r:id="rId62"/>
    <p:sldId id="366" r:id="rId63"/>
    <p:sldId id="298" r:id="rId64"/>
    <p:sldId id="364" r:id="rId65"/>
    <p:sldId id="299" r:id="rId66"/>
    <p:sldId id="363" r:id="rId67"/>
    <p:sldId id="300" r:id="rId6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29480-E899-4BBA-99AA-84470A1A655A}" type="datetimeFigureOut">
              <a:rPr lang="pt-BR" smtClean="0"/>
              <a:t>24/09/2018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A8A4F-64B5-466D-8B65-69308C279B2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29480-E899-4BBA-99AA-84470A1A655A}" type="datetimeFigureOut">
              <a:rPr lang="pt-BR" smtClean="0"/>
              <a:t>24/09/2018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A8A4F-64B5-466D-8B65-69308C279B2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29480-E899-4BBA-99AA-84470A1A655A}" type="datetimeFigureOut">
              <a:rPr lang="pt-BR" smtClean="0"/>
              <a:t>24/09/2018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A8A4F-64B5-466D-8B65-69308C279B2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29480-E899-4BBA-99AA-84470A1A655A}" type="datetimeFigureOut">
              <a:rPr lang="pt-BR" smtClean="0"/>
              <a:t>24/09/2018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A8A4F-64B5-466D-8B65-69308C279B2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29480-E899-4BBA-99AA-84470A1A655A}" type="datetimeFigureOut">
              <a:rPr lang="pt-BR" smtClean="0"/>
              <a:t>24/09/2018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A8A4F-64B5-466D-8B65-69308C279B2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29480-E899-4BBA-99AA-84470A1A655A}" type="datetimeFigureOut">
              <a:rPr lang="pt-BR" smtClean="0"/>
              <a:t>24/09/2018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A8A4F-64B5-466D-8B65-69308C279B2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29480-E899-4BBA-99AA-84470A1A655A}" type="datetimeFigureOut">
              <a:rPr lang="pt-BR" smtClean="0"/>
              <a:t>24/09/2018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A8A4F-64B5-466D-8B65-69308C279B2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29480-E899-4BBA-99AA-84470A1A655A}" type="datetimeFigureOut">
              <a:rPr lang="pt-BR" smtClean="0"/>
              <a:t>24/09/2018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A8A4F-64B5-466D-8B65-69308C279B2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29480-E899-4BBA-99AA-84470A1A655A}" type="datetimeFigureOut">
              <a:rPr lang="pt-BR" smtClean="0"/>
              <a:t>24/09/2018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A8A4F-64B5-466D-8B65-69308C279B2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29480-E899-4BBA-99AA-84470A1A655A}" type="datetimeFigureOut">
              <a:rPr lang="pt-BR" smtClean="0"/>
              <a:t>24/09/2018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A8A4F-64B5-466D-8B65-69308C279B2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29480-E899-4BBA-99AA-84470A1A655A}" type="datetimeFigureOut">
              <a:rPr lang="pt-BR" smtClean="0"/>
              <a:t>24/09/2018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A8A4F-64B5-466D-8B65-69308C279B2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29480-E899-4BBA-99AA-84470A1A655A}" type="datetimeFigureOut">
              <a:rPr lang="pt-BR" smtClean="0"/>
              <a:t>24/09/2018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A8A4F-64B5-466D-8B65-69308C279B2D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8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8000" b="1" dirty="0">
                <a:latin typeface="Arial Narrow" panose="020B0606020202030204" pitchFamily="34" charset="0"/>
              </a:rPr>
              <a:t>LDO - 2019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9960"/>
            <a:ext cx="10515600" cy="5227320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sz="6000" dirty="0"/>
              <a:t>Total do </a:t>
            </a:r>
            <a:r>
              <a:rPr lang="en-US" altLang="en-US" sz="6000" dirty="0" err="1"/>
              <a:t>programa</a:t>
            </a:r>
            <a:r>
              <a:rPr lang="en-US" altLang="en-US" sz="6000" dirty="0"/>
              <a:t>:</a:t>
            </a:r>
          </a:p>
          <a:p>
            <a:pPr marL="0" indent="0" algn="ctr">
              <a:buNone/>
            </a:pPr>
            <a:r>
              <a:rPr lang="en-US" altLang="en-US" sz="6000" dirty="0"/>
              <a:t> </a:t>
            </a:r>
          </a:p>
          <a:p>
            <a:pPr marL="0" indent="0" algn="ctr">
              <a:buNone/>
            </a:pPr>
            <a:r>
              <a:rPr lang="en-US" altLang="en-US" sz="6000" dirty="0"/>
              <a:t>R$ 2.524.000,00</a:t>
            </a:r>
          </a:p>
          <a:p>
            <a:pPr marL="0" indent="0" algn="ctr">
              <a:buNone/>
            </a:pPr>
            <a:endParaRPr lang="en-US" altLang="en-US" sz="6000" dirty="0"/>
          </a:p>
          <a:p>
            <a:pPr marL="0" indent="0" algn="ctr">
              <a:buNone/>
            </a:pPr>
            <a:r>
              <a:rPr lang="" altLang="en-US" sz="6000" dirty="0"/>
              <a:t>1,72%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PROGRAMA GUARATUBA SAUDE PARA TODOS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470991"/>
            <a:ext cx="10515600" cy="4705972"/>
          </a:xfrm>
        </p:spPr>
        <p:txBody>
          <a:bodyPr>
            <a:normAutofit/>
          </a:bodyPr>
          <a:lstStyle/>
          <a:p>
            <a:endParaRPr lang="pt-BR" dirty="0"/>
          </a:p>
          <a:p>
            <a:r>
              <a:rPr lang="pt-BR" b="1" dirty="0"/>
              <a:t>Descrição: </a:t>
            </a:r>
            <a:r>
              <a:rPr lang="pt-BR" dirty="0"/>
              <a:t>MANUTENCÃO E DESENVOLVIMENTO DAS ATIVIDADES DA SECRETARIA DE SAUDE    3.838.000,00</a:t>
            </a:r>
          </a:p>
          <a:p>
            <a:endParaRPr lang="pt-BR" dirty="0"/>
          </a:p>
          <a:p>
            <a:r>
              <a:rPr lang="pt-BR" b="1" dirty="0"/>
              <a:t>Descrição: </a:t>
            </a:r>
            <a:r>
              <a:rPr lang="pt-BR" dirty="0"/>
              <a:t>MANUTENCÃO DAS ATIVIDADES DO CONSELHO DE SAUDE   6.000,00</a:t>
            </a:r>
          </a:p>
          <a:p>
            <a:endParaRPr lang="pt-BR" dirty="0"/>
          </a:p>
          <a:p>
            <a:r>
              <a:rPr lang="pt-BR" b="1" dirty="0"/>
              <a:t>Descrição: </a:t>
            </a:r>
            <a:r>
              <a:rPr lang="pt-BR" dirty="0"/>
              <a:t>ACÕES DE SAUDE DESTINADAS A CRIANCA E ADOLESCENTE 50.000,00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PROGRAMA GUARATUBA SAUDE PARA TODOS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Descrição: </a:t>
            </a:r>
            <a:r>
              <a:rPr lang="pt-BR" dirty="0"/>
              <a:t>CONSTRUCÃO, AMPLIACÃO E OU REFORMA DE UNIDADES BASICAS DE SAUDE 41.000,00</a:t>
            </a:r>
          </a:p>
          <a:p>
            <a:endParaRPr lang="pt-BR" dirty="0"/>
          </a:p>
          <a:p>
            <a:r>
              <a:rPr lang="pt-BR" b="1" dirty="0"/>
              <a:t>Descrição: </a:t>
            </a:r>
            <a:r>
              <a:rPr lang="pt-BR" dirty="0"/>
              <a:t>PROGRAMA MAIS MEDICOS - GOVERNO FEDERAL   322.000,00</a:t>
            </a:r>
          </a:p>
          <a:p>
            <a:endParaRPr lang="pt-BR" dirty="0"/>
          </a:p>
          <a:p>
            <a:r>
              <a:rPr lang="pt-BR" b="1" dirty="0"/>
              <a:t>Descrição: </a:t>
            </a:r>
            <a:r>
              <a:rPr lang="pt-BR" dirty="0"/>
              <a:t>MANUTENCÃO DA REDE MUNICIPAL DE SAUDE - ATENCÃO BASICA 7.480.121,00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PROGRAMA GUARATUBA SAUDE PARA TODOS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Descrição: </a:t>
            </a:r>
            <a:r>
              <a:rPr lang="pt-BR" dirty="0"/>
              <a:t>AQUISICÃO DE BENS MOVEIS E EQUIPAMENTOS PARA ATENCÃO BASICA EM SAUDE -  </a:t>
            </a:r>
            <a:r>
              <a:rPr lang="pt-BR" dirty="0" smtClean="0"/>
              <a:t>R$ 248.000,00</a:t>
            </a:r>
            <a:endParaRPr lang="pt-BR" dirty="0"/>
          </a:p>
          <a:p>
            <a:endParaRPr lang="pt-BR" dirty="0"/>
          </a:p>
          <a:p>
            <a:r>
              <a:rPr lang="pt-BR" b="1" dirty="0"/>
              <a:t>Descrição:  </a:t>
            </a:r>
            <a:r>
              <a:rPr lang="pt-BR" dirty="0"/>
              <a:t>PROGRAMA DE MELHORIA DO ACESSO E DA QUALIDADE – PMAQ -  </a:t>
            </a:r>
            <a:r>
              <a:rPr lang="pt-BR" dirty="0" smtClean="0"/>
              <a:t>R$ 127.000,00</a:t>
            </a:r>
            <a:endParaRPr lang="pt-BR" dirty="0"/>
          </a:p>
          <a:p>
            <a:endParaRPr lang="pt-BR" dirty="0"/>
          </a:p>
          <a:p>
            <a:r>
              <a:rPr lang="pt-BR" b="1" dirty="0"/>
              <a:t>Descrição</a:t>
            </a:r>
            <a:r>
              <a:rPr lang="pt-BR" b="1" dirty="0" smtClean="0"/>
              <a:t>: </a:t>
            </a:r>
            <a:r>
              <a:rPr lang="pt-BR" dirty="0"/>
              <a:t>CONSTRUCÃO, AMPLIACÃO E/OU REFORMA DE UNIDADES DE MEDIA OU ALTA COMPLEXIDADE – R$ 5.000,00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PROGRAMA GUARATUBA SAUDE PARA TODOS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Descrição</a:t>
            </a:r>
            <a:r>
              <a:rPr lang="pt-BR" b="1" dirty="0" smtClean="0"/>
              <a:t>: </a:t>
            </a:r>
            <a:r>
              <a:rPr lang="pt-BR" dirty="0"/>
              <a:t>CONSTRUCÃO, AMPLIACÃO E/OU REFORMA DE UNIDADES DE MEDIA OU ALTA COMPLEXIDADE – R$ </a:t>
            </a:r>
            <a:r>
              <a:rPr lang="pt-BR" dirty="0" smtClean="0"/>
              <a:t>50.000,00</a:t>
            </a:r>
          </a:p>
          <a:p>
            <a:endParaRPr lang="pt-BR" dirty="0"/>
          </a:p>
          <a:p>
            <a:r>
              <a:rPr lang="pt-BR" b="1" dirty="0"/>
              <a:t>Descrição</a:t>
            </a:r>
            <a:r>
              <a:rPr lang="pt-BR" b="1" dirty="0" smtClean="0"/>
              <a:t>: </a:t>
            </a:r>
            <a:r>
              <a:rPr lang="pt-BR" dirty="0"/>
              <a:t>AQUISICÃO DE BENS MOVEIS E EQUIPAMENTOS PARA MEDIA E ALTA COMPLEXIDADE EM SAUDE – R$ </a:t>
            </a:r>
            <a:r>
              <a:rPr lang="pt-BR" dirty="0" smtClean="0"/>
              <a:t>272.000,00</a:t>
            </a:r>
          </a:p>
          <a:p>
            <a:endParaRPr lang="pt-BR" dirty="0"/>
          </a:p>
          <a:p>
            <a:r>
              <a:rPr lang="pt-BR" b="1" dirty="0"/>
              <a:t>Descrição</a:t>
            </a:r>
            <a:r>
              <a:rPr lang="pt-BR" b="1" dirty="0" smtClean="0"/>
              <a:t>: </a:t>
            </a:r>
            <a:r>
              <a:rPr lang="pt-BR" dirty="0"/>
              <a:t>MANUTENCÃO DA REDE MUNICIPAL DE SAUDE - MEDIA E ALTA COMPLEXIDADE – R$ </a:t>
            </a:r>
            <a:r>
              <a:rPr lang="pt-BR" dirty="0" smtClean="0"/>
              <a:t>10.468.000,00</a:t>
            </a:r>
          </a:p>
          <a:p>
            <a:endParaRPr lang="pt-BR" dirty="0"/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PROGRAMA GUARATUBA SAUDE PARA TODOS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Descrição: </a:t>
            </a:r>
            <a:r>
              <a:rPr lang="pt-BR" dirty="0" smtClean="0"/>
              <a:t>CENTRO </a:t>
            </a:r>
            <a:r>
              <a:rPr lang="pt-BR" dirty="0"/>
              <a:t>DE ATENCÃO PSICOSOCIAL – CAPS </a:t>
            </a:r>
            <a:r>
              <a:rPr lang="pt-BR" dirty="0" smtClean="0"/>
              <a:t>– R$ 997.000,00</a:t>
            </a:r>
          </a:p>
          <a:p>
            <a:endParaRPr lang="pt-BR" dirty="0" smtClean="0"/>
          </a:p>
          <a:p>
            <a:r>
              <a:rPr lang="pt-BR" b="1" dirty="0"/>
              <a:t>Descrição</a:t>
            </a:r>
            <a:r>
              <a:rPr lang="pt-BR" b="1" dirty="0" smtClean="0"/>
              <a:t>: </a:t>
            </a:r>
            <a:r>
              <a:rPr lang="pt-BR" dirty="0"/>
              <a:t>MANUTENCÃO E DESENVOLVIMENTO DAS ATIVIDADES DO HOSPITAL MUNICIPAL DE GUARATUBA – R$ </a:t>
            </a:r>
            <a:r>
              <a:rPr lang="pt-BR" dirty="0" smtClean="0"/>
              <a:t>8.313.000,00</a:t>
            </a:r>
          </a:p>
          <a:p>
            <a:endParaRPr lang="pt-BR" dirty="0" smtClean="0"/>
          </a:p>
          <a:p>
            <a:r>
              <a:rPr lang="pt-BR" b="1" dirty="0"/>
              <a:t>Descrição</a:t>
            </a:r>
            <a:r>
              <a:rPr lang="pt-BR" b="1" dirty="0" smtClean="0"/>
              <a:t>: </a:t>
            </a:r>
            <a:r>
              <a:rPr lang="pt-BR" dirty="0"/>
              <a:t>MANUTENCÃO DOS SERVICOS DE ATENDIMENTO MOVEL DE EMERGENCIA – SAMU – R$ 983.000,00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PROGRAMA GUARATUBA SAUDE PARA TODOS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Descrição</a:t>
            </a:r>
            <a:r>
              <a:rPr lang="pt-BR" b="1" dirty="0" smtClean="0"/>
              <a:t>: </a:t>
            </a:r>
            <a:r>
              <a:rPr lang="pt-BR" dirty="0"/>
              <a:t>AQUISICÃO DE MOVEIS E EQUIPAMENTOS PARA VIGILANCIA SANITARIA EM SAUDE – R$ </a:t>
            </a:r>
            <a:r>
              <a:rPr lang="pt-BR" dirty="0" smtClean="0"/>
              <a:t>10.000,00</a:t>
            </a:r>
          </a:p>
          <a:p>
            <a:endParaRPr lang="pt-BR" dirty="0"/>
          </a:p>
          <a:p>
            <a:r>
              <a:rPr lang="pt-BR" b="1" dirty="0"/>
              <a:t>Descrição</a:t>
            </a:r>
            <a:r>
              <a:rPr lang="pt-BR" b="1" dirty="0" smtClean="0"/>
              <a:t>: </a:t>
            </a:r>
            <a:r>
              <a:rPr lang="pt-BR" dirty="0"/>
              <a:t>MANUTENCÃO DAS ACÕES DE VIGILANCIA SANITARIA – R$ </a:t>
            </a:r>
            <a:r>
              <a:rPr lang="pt-BR" dirty="0" smtClean="0"/>
              <a:t>677.000,00</a:t>
            </a:r>
          </a:p>
          <a:p>
            <a:endParaRPr lang="pt-BR" dirty="0"/>
          </a:p>
          <a:p>
            <a:r>
              <a:rPr lang="pt-BR" b="1" dirty="0"/>
              <a:t>Descrição</a:t>
            </a:r>
            <a:r>
              <a:rPr lang="pt-BR" b="1" dirty="0" smtClean="0"/>
              <a:t>: </a:t>
            </a:r>
            <a:r>
              <a:rPr lang="pt-BR" dirty="0"/>
              <a:t>MANUTENCÃO DAS ACÕES DA SAUDE DO TRABALHADOR – R$ 21.000,00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PROGRAMA GUARATUBA SAUDE PARA TODOS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Descrição: </a:t>
            </a:r>
            <a:r>
              <a:rPr lang="pt-BR" dirty="0" smtClean="0"/>
              <a:t>MANUTENCÃO </a:t>
            </a:r>
            <a:r>
              <a:rPr lang="pt-BR" dirty="0"/>
              <a:t>DAS ACÕES DE VIGILANCIA EPIDEMIOLOGICA – R$ </a:t>
            </a:r>
            <a:r>
              <a:rPr lang="pt-BR" dirty="0" smtClean="0"/>
              <a:t>636.000,00</a:t>
            </a:r>
          </a:p>
          <a:p>
            <a:endParaRPr lang="pt-BR" dirty="0"/>
          </a:p>
          <a:p>
            <a:r>
              <a:rPr lang="pt-BR" b="1" dirty="0"/>
              <a:t>Descrição: </a:t>
            </a:r>
            <a:r>
              <a:rPr lang="pt-BR" dirty="0" smtClean="0"/>
              <a:t>MANUTENCÃO </a:t>
            </a:r>
            <a:r>
              <a:rPr lang="pt-BR" dirty="0"/>
              <a:t>DE COMBATE A ENDEMIAS – R$ </a:t>
            </a:r>
            <a:r>
              <a:rPr lang="pt-BR" dirty="0" smtClean="0"/>
              <a:t>408.000,00</a:t>
            </a:r>
          </a:p>
          <a:p>
            <a:endParaRPr lang="pt-BR" dirty="0"/>
          </a:p>
          <a:p>
            <a:r>
              <a:rPr lang="pt-BR" b="1" dirty="0"/>
              <a:t>Descrição: </a:t>
            </a:r>
            <a:r>
              <a:rPr lang="pt-BR" dirty="0" smtClean="0"/>
              <a:t>ACÕES </a:t>
            </a:r>
            <a:r>
              <a:rPr lang="pt-BR" dirty="0"/>
              <a:t>DE EDUCACÃO DESTINADAS A CRIANCA E AO ADOLESCENTE – R$ 80.000,00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20395"/>
            <a:ext cx="10515600" cy="5556885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sz="6000" dirty="0"/>
              <a:t>Total </a:t>
            </a:r>
            <a:r>
              <a:rPr lang="en-US" altLang="en-US" sz="6000" dirty="0" err="1"/>
              <a:t>programa</a:t>
            </a:r>
            <a:r>
              <a:rPr lang="en-US" altLang="en-US" sz="6000" dirty="0"/>
              <a:t>:</a:t>
            </a:r>
          </a:p>
          <a:p>
            <a:pPr marL="0" indent="0" algn="ctr">
              <a:buNone/>
            </a:pPr>
            <a:endParaRPr lang="en-US" altLang="en-US" sz="6000" dirty="0"/>
          </a:p>
          <a:p>
            <a:pPr marL="0" indent="0" algn="ctr">
              <a:buNone/>
            </a:pPr>
            <a:r>
              <a:rPr lang="en-US" altLang="en-US" sz="6000" dirty="0"/>
              <a:t>R$ </a:t>
            </a:r>
            <a:r>
              <a:rPr lang="en-US" altLang="en-US" sz="6000" dirty="0" smtClean="0"/>
              <a:t>34.952.121,00</a:t>
            </a:r>
            <a:endParaRPr lang="en-US" altLang="en-US" sz="6000" dirty="0"/>
          </a:p>
          <a:p>
            <a:pPr marL="0" indent="0" algn="ctr">
              <a:buNone/>
            </a:pPr>
            <a:endParaRPr lang="en-US" altLang="en-US" sz="6000" dirty="0"/>
          </a:p>
          <a:p>
            <a:pPr marL="0" indent="0" algn="ctr">
              <a:buNone/>
            </a:pPr>
            <a:r>
              <a:rPr lang="" altLang="en-US" sz="6000" dirty="0" smtClean="0"/>
              <a:t>23,8%</a:t>
            </a:r>
            <a:endParaRPr lang="" altLang="en-US" sz="6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PROGRAMA QUALIDADE NA EDUCACÃO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Descrição</a:t>
            </a:r>
            <a:r>
              <a:rPr lang="pt-BR" b="1" dirty="0" smtClean="0"/>
              <a:t>: </a:t>
            </a:r>
            <a:r>
              <a:rPr lang="pt-BR" dirty="0"/>
              <a:t>CONSTRUCÃO, AMPLIACÃO E/OU REFORMA DE ESCOLAS MUNICIPAIS – R$ </a:t>
            </a:r>
            <a:r>
              <a:rPr lang="pt-BR" dirty="0" smtClean="0"/>
              <a:t>1.200.000,00</a:t>
            </a:r>
          </a:p>
          <a:p>
            <a:endParaRPr lang="pt-BR" dirty="0"/>
          </a:p>
          <a:p>
            <a:r>
              <a:rPr lang="pt-BR" b="1" dirty="0" smtClean="0"/>
              <a:t>Descrição: </a:t>
            </a:r>
            <a:r>
              <a:rPr lang="pt-BR" dirty="0"/>
              <a:t>MANUTENCÃO DO ENSINO FUNDAMENTAL – R$ </a:t>
            </a:r>
            <a:r>
              <a:rPr lang="pt-BR" dirty="0" smtClean="0"/>
              <a:t>4.938.000,00</a:t>
            </a:r>
          </a:p>
          <a:p>
            <a:endParaRPr lang="pt-BR" dirty="0"/>
          </a:p>
          <a:p>
            <a:r>
              <a:rPr lang="pt-BR" b="1" dirty="0"/>
              <a:t>Descrição</a:t>
            </a:r>
            <a:r>
              <a:rPr lang="pt-BR" b="1" dirty="0" smtClean="0"/>
              <a:t>: </a:t>
            </a:r>
            <a:r>
              <a:rPr lang="pt-BR" dirty="0"/>
              <a:t>VALORIZACÃO DOS PROFISSIONAIS DO MAGISTERIO – FUNDEB – R$ 21.443.000,00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Programa Gestão Administrativa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457739"/>
            <a:ext cx="10515600" cy="471922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b="1" dirty="0"/>
          </a:p>
          <a:p>
            <a:r>
              <a:rPr lang="pt-BR" b="1" dirty="0"/>
              <a:t>Descrição: </a:t>
            </a:r>
            <a:r>
              <a:rPr lang="pt-BR" dirty="0"/>
              <a:t>ATIVIDADES DE GOVERNO JUNTO AO GABINETE DO PREFEITO R$ 1.282.000,00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b="1" dirty="0"/>
              <a:t>Descrição: </a:t>
            </a:r>
            <a:r>
              <a:rPr lang="pt-BR" dirty="0"/>
              <a:t>AQUISICÃO DE EQUIPAMENTOS E MATERIAL PERMANENTE PARA O GABINETE DO PREFEITO R$  15.000,00</a:t>
            </a:r>
          </a:p>
          <a:p>
            <a:endParaRPr lang="pt-BR" dirty="0"/>
          </a:p>
          <a:p>
            <a:r>
              <a:rPr lang="pt-BR" b="1" dirty="0"/>
              <a:t>Descrição: </a:t>
            </a:r>
            <a:r>
              <a:rPr lang="pt-BR" dirty="0"/>
              <a:t>ATIVIDADES DO CONTROLE INTERNO R$ 148.100,00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PROGRAMA QUALIDADE NA EDUCACÃO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Descrição</a:t>
            </a:r>
            <a:r>
              <a:rPr lang="pt-BR" b="1" dirty="0" smtClean="0"/>
              <a:t>: </a:t>
            </a:r>
            <a:r>
              <a:rPr lang="pt-BR" dirty="0"/>
              <a:t>AQUISICÃO DE EQUIPAMENTOS PARA ATENDIMENTO DE ATIVIDADES EDUCACIONAIS – R$ </a:t>
            </a:r>
            <a:r>
              <a:rPr lang="pt-BR" dirty="0" smtClean="0"/>
              <a:t>645.000,00</a:t>
            </a:r>
          </a:p>
          <a:p>
            <a:endParaRPr lang="pt-BR" dirty="0"/>
          </a:p>
          <a:p>
            <a:r>
              <a:rPr lang="pt-BR" b="1" dirty="0" smtClean="0"/>
              <a:t>Descrição: </a:t>
            </a:r>
            <a:r>
              <a:rPr lang="pt-BR" dirty="0" smtClean="0"/>
              <a:t>MANUTENCÃO </a:t>
            </a:r>
            <a:r>
              <a:rPr lang="pt-BR" dirty="0"/>
              <a:t>DO TRANSPORTE ESCOLAR URBANO E RURAL – R$ </a:t>
            </a:r>
            <a:r>
              <a:rPr lang="pt-BR" dirty="0" smtClean="0"/>
              <a:t>3.760.000,00</a:t>
            </a:r>
          </a:p>
          <a:p>
            <a:endParaRPr lang="pt-BR" dirty="0"/>
          </a:p>
          <a:p>
            <a:r>
              <a:rPr lang="pt-BR" b="1" dirty="0"/>
              <a:t>Descrição</a:t>
            </a:r>
            <a:r>
              <a:rPr lang="pt-BR" b="1" dirty="0" smtClean="0"/>
              <a:t>: </a:t>
            </a:r>
            <a:r>
              <a:rPr lang="pt-BR" dirty="0"/>
              <a:t>DISTRIBUICÃO DE MATERIAIS DIDATICOS, UNIFORMES E MOCHILAS – R$ 1.004.375,00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PROGRAMA QUALIDADE NA EDUCACÃO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Descrição</a:t>
            </a:r>
            <a:r>
              <a:rPr lang="pt-BR" b="1" dirty="0" smtClean="0"/>
              <a:t>: </a:t>
            </a:r>
            <a:r>
              <a:rPr lang="pt-BR" dirty="0"/>
              <a:t>MANUTENCÃO DO PROGRAMA DE MERENDA ESCOLAR – R$ </a:t>
            </a:r>
            <a:r>
              <a:rPr lang="pt-BR" dirty="0" smtClean="0"/>
              <a:t>921.000,00</a:t>
            </a:r>
          </a:p>
          <a:p>
            <a:endParaRPr lang="pt-BR" dirty="0"/>
          </a:p>
          <a:p>
            <a:r>
              <a:rPr lang="pt-BR" b="1" dirty="0"/>
              <a:t>Descrição</a:t>
            </a:r>
            <a:r>
              <a:rPr lang="pt-BR" b="1" dirty="0" smtClean="0"/>
              <a:t>:</a:t>
            </a:r>
            <a:r>
              <a:rPr lang="pt-BR" dirty="0"/>
              <a:t> MANUTENCÃO DAS ATIVIDADES ADMINISTRATIVAS E OPERACIONAIS DA SECRETARIA DE EDUCACÃO – R$ </a:t>
            </a:r>
            <a:r>
              <a:rPr lang="pt-BR" dirty="0" smtClean="0"/>
              <a:t>2.000.000,00</a:t>
            </a:r>
          </a:p>
          <a:p>
            <a:endParaRPr lang="pt-BR" dirty="0"/>
          </a:p>
          <a:p>
            <a:r>
              <a:rPr lang="pt-BR" b="1" dirty="0"/>
              <a:t>Descrição</a:t>
            </a:r>
            <a:r>
              <a:rPr lang="pt-BR" b="1" dirty="0" smtClean="0"/>
              <a:t>: </a:t>
            </a:r>
            <a:r>
              <a:rPr lang="pt-BR" dirty="0"/>
              <a:t>CONSTRUCÃO, AMPLIACÃO E/OU REFORMA DE CENTRO DE EDUCACÃO INFANTIL – R$ 853.000,00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PROGRAMA QUALIDADE NA EDUCACÃO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Descrição</a:t>
            </a:r>
            <a:r>
              <a:rPr lang="pt-BR" b="1" dirty="0" smtClean="0"/>
              <a:t>: </a:t>
            </a:r>
            <a:r>
              <a:rPr lang="pt-BR" dirty="0"/>
              <a:t>MANUTENCÃO DO ENSINO INFANTIL – R$ </a:t>
            </a:r>
            <a:r>
              <a:rPr lang="pt-BR" dirty="0" smtClean="0"/>
              <a:t>4.097.000,00</a:t>
            </a:r>
          </a:p>
          <a:p>
            <a:endParaRPr lang="pt-BR" dirty="0"/>
          </a:p>
          <a:p>
            <a:r>
              <a:rPr lang="pt-BR" b="1" dirty="0"/>
              <a:t>Descrição</a:t>
            </a:r>
            <a:r>
              <a:rPr lang="pt-BR" b="1" dirty="0" smtClean="0"/>
              <a:t>: </a:t>
            </a:r>
            <a:r>
              <a:rPr lang="pt-BR" dirty="0"/>
              <a:t>MANUTENCÃO DO ENSINO DE JOVENS E ADULTOS – EJA – R$ </a:t>
            </a:r>
            <a:r>
              <a:rPr lang="pt-BR" dirty="0" smtClean="0"/>
              <a:t>117.000,00</a:t>
            </a:r>
          </a:p>
          <a:p>
            <a:endParaRPr lang="pt-BR" dirty="0"/>
          </a:p>
          <a:p>
            <a:r>
              <a:rPr lang="pt-BR" b="1" dirty="0" smtClean="0"/>
              <a:t>Descrição: </a:t>
            </a:r>
            <a:r>
              <a:rPr lang="pt-BR" dirty="0"/>
              <a:t>ACÕES EM EDUCACÃO ESPECIAL – R$ </a:t>
            </a:r>
            <a:r>
              <a:rPr lang="pt-BR" dirty="0" smtClean="0"/>
              <a:t>490.000,00</a:t>
            </a:r>
          </a:p>
          <a:p>
            <a:endParaRPr lang="pt-BR" dirty="0"/>
          </a:p>
          <a:p>
            <a:r>
              <a:rPr lang="pt-BR" b="1" dirty="0"/>
              <a:t>Descrição</a:t>
            </a:r>
            <a:r>
              <a:rPr lang="pt-BR" b="1" dirty="0" smtClean="0"/>
              <a:t>: </a:t>
            </a:r>
            <a:r>
              <a:rPr lang="pt-BR" dirty="0"/>
              <a:t>GESTÃO DE RECURSO DESTINADO AO CONSELHO TUTELAR – R$ 206.000,00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0295"/>
            <a:ext cx="10515600" cy="5086985"/>
          </a:xfrm>
        </p:spPr>
        <p:txBody>
          <a:bodyPr/>
          <a:lstStyle/>
          <a:p>
            <a:pPr marL="0" indent="0" algn="ctr">
              <a:buNone/>
            </a:pPr>
            <a:r>
              <a:rPr lang="" altLang="en-US" sz="6000" dirty="0"/>
              <a:t>Total programa: </a:t>
            </a:r>
          </a:p>
          <a:p>
            <a:pPr marL="0" indent="0" algn="ctr">
              <a:buNone/>
            </a:pPr>
            <a:endParaRPr lang="" altLang="en-US" sz="6000" dirty="0"/>
          </a:p>
          <a:p>
            <a:pPr marL="0" indent="0" algn="ctr">
              <a:buNone/>
            </a:pPr>
            <a:r>
              <a:rPr lang="" altLang="en-US" sz="6000" dirty="0"/>
              <a:t>R$ </a:t>
            </a:r>
            <a:r>
              <a:rPr lang="" altLang="en-US" sz="6000" dirty="0" smtClean="0"/>
              <a:t>41.548.375,00</a:t>
            </a:r>
            <a:endParaRPr lang="" altLang="en-US" sz="6000" dirty="0"/>
          </a:p>
          <a:p>
            <a:pPr marL="0" indent="0" algn="ctr">
              <a:buNone/>
            </a:pPr>
            <a:endParaRPr lang="" altLang="en-US" sz="6000" dirty="0"/>
          </a:p>
          <a:p>
            <a:pPr marL="0" indent="0" algn="ctr">
              <a:buNone/>
            </a:pPr>
            <a:r>
              <a:rPr lang="" altLang="en-US" sz="6000" dirty="0" smtClean="0"/>
              <a:t>28,3%</a:t>
            </a:r>
            <a:endParaRPr lang="" altLang="en-US" sz="6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PROGRAMA ACÃO SOCIAL GUARATUBANA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Descrição: </a:t>
            </a:r>
            <a:r>
              <a:rPr lang="pt-BR" dirty="0"/>
              <a:t>GESTÃO DE RECURSO DESTINADO AO CONSELHO TUTELAR – R$ 206.000,00</a:t>
            </a:r>
          </a:p>
          <a:p>
            <a:endParaRPr lang="pt-BR" dirty="0" smtClean="0"/>
          </a:p>
          <a:p>
            <a:r>
              <a:rPr lang="pt-BR" b="1" dirty="0"/>
              <a:t>Descrição</a:t>
            </a:r>
            <a:r>
              <a:rPr lang="pt-BR" b="1" dirty="0" smtClean="0"/>
              <a:t>: </a:t>
            </a:r>
            <a:r>
              <a:rPr lang="pt-BR" dirty="0"/>
              <a:t>MANUTENÇÃO DAS SECRETARIAS EXECUTIVAS DOS CONSELHOS – R$ </a:t>
            </a:r>
            <a:r>
              <a:rPr lang="pt-BR" dirty="0" smtClean="0"/>
              <a:t>103.000,00</a:t>
            </a:r>
          </a:p>
          <a:p>
            <a:endParaRPr lang="pt-BR" dirty="0"/>
          </a:p>
          <a:p>
            <a:r>
              <a:rPr lang="pt-BR" b="1" dirty="0"/>
              <a:t>Descrição</a:t>
            </a:r>
            <a:r>
              <a:rPr lang="pt-BR" b="1" dirty="0" smtClean="0"/>
              <a:t>: </a:t>
            </a:r>
            <a:r>
              <a:rPr lang="pt-BR" dirty="0"/>
              <a:t>CONSTRUCÃO E REFORMA DE UNIDADES PARA ATENDIMENTO A ACÃO SOCIAL – R$ 50.000,00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PROGRAMA ACÃO SOCIAL GUARATUBANA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Descrição</a:t>
            </a:r>
            <a:r>
              <a:rPr lang="pt-BR" b="1" dirty="0" smtClean="0"/>
              <a:t>: </a:t>
            </a:r>
            <a:r>
              <a:rPr lang="pt-BR" dirty="0"/>
              <a:t>MANUTENÇÃO ADMINISTRATIVA DA SECRETARIA – R$ </a:t>
            </a:r>
            <a:r>
              <a:rPr lang="pt-BR" dirty="0" smtClean="0"/>
              <a:t>1.341.072,89</a:t>
            </a:r>
          </a:p>
          <a:p>
            <a:endParaRPr lang="pt-BR" dirty="0"/>
          </a:p>
          <a:p>
            <a:r>
              <a:rPr lang="pt-BR" b="1" dirty="0" smtClean="0"/>
              <a:t>Descrição: </a:t>
            </a:r>
            <a:r>
              <a:rPr lang="pt-BR" dirty="0"/>
              <a:t>AQUISIÇÃO DE EQUIPAMENTOS E MATERIAL PERMANENTE PARA OS PROGRAMAS SOCIAIS – R$ </a:t>
            </a:r>
            <a:r>
              <a:rPr lang="pt-BR" dirty="0" smtClean="0"/>
              <a:t>450.000,00</a:t>
            </a:r>
          </a:p>
          <a:p>
            <a:endParaRPr lang="pt-BR" dirty="0"/>
          </a:p>
          <a:p>
            <a:r>
              <a:rPr lang="pt-BR" b="1" dirty="0"/>
              <a:t>Descrição</a:t>
            </a:r>
            <a:r>
              <a:rPr lang="pt-BR" b="1" dirty="0" smtClean="0"/>
              <a:t>: </a:t>
            </a:r>
            <a:r>
              <a:rPr lang="pt-BR" dirty="0"/>
              <a:t>ACÕES EM PROTECÃO DE ATENDIMENTO INTEGRIDADE A FAMILIA – PAIF – R$ 2.675.351,75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PROGRAMA ACÃO SOCIAL GUARATUBANA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Descrição</a:t>
            </a:r>
            <a:r>
              <a:rPr lang="pt-BR" b="1" dirty="0" smtClean="0"/>
              <a:t>: </a:t>
            </a:r>
            <a:r>
              <a:rPr lang="pt-BR" dirty="0"/>
              <a:t>PROTEÇÃO SOCIAL ESPECIAL – R$ </a:t>
            </a:r>
            <a:r>
              <a:rPr lang="pt-BR" dirty="0" smtClean="0"/>
              <a:t>1.521.896,09</a:t>
            </a:r>
          </a:p>
          <a:p>
            <a:endParaRPr lang="pt-BR" dirty="0"/>
          </a:p>
          <a:p>
            <a:r>
              <a:rPr lang="pt-BR" b="1" dirty="0"/>
              <a:t>Descrição</a:t>
            </a:r>
            <a:r>
              <a:rPr lang="pt-BR" b="1" dirty="0" smtClean="0"/>
              <a:t>: </a:t>
            </a:r>
            <a:r>
              <a:rPr lang="pt-BR" dirty="0" smtClean="0"/>
              <a:t>PROMOCÃO </a:t>
            </a:r>
            <a:r>
              <a:rPr lang="pt-BR" dirty="0"/>
              <a:t>DE ACÕES DE PROTECÃO A PESSOA IDOSA - </a:t>
            </a:r>
            <a:r>
              <a:rPr lang="pt-BR" dirty="0" smtClean="0"/>
              <a:t>20.000,00</a:t>
            </a:r>
          </a:p>
          <a:p>
            <a:endParaRPr lang="pt-BR" dirty="0"/>
          </a:p>
          <a:p>
            <a:r>
              <a:rPr lang="pt-BR" b="1" dirty="0"/>
              <a:t>Descrição</a:t>
            </a:r>
            <a:r>
              <a:rPr lang="pt-BR" b="1" dirty="0" smtClean="0"/>
              <a:t>: </a:t>
            </a:r>
            <a:r>
              <a:rPr lang="pt-BR" dirty="0"/>
              <a:t>PROMOCÃO DE ACÕES DE PROTECÃO A PESSOA PORTADORA DE DEFICIENCIA – R$ 20.000,00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PROGRAMA ACÃO SOCIAL GUARATUBANA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Descrição: </a:t>
            </a:r>
            <a:r>
              <a:rPr lang="pt-BR" dirty="0" smtClean="0"/>
              <a:t>ATIVIDADES </a:t>
            </a:r>
            <a:r>
              <a:rPr lang="pt-BR" dirty="0"/>
              <a:t>DE PROMOCÃO DE ACÕES DE PROTECÃO A CRIANCA E AO ADOLESCENTE – R$ </a:t>
            </a:r>
            <a:r>
              <a:rPr lang="pt-BR" dirty="0" smtClean="0"/>
              <a:t>112.679,27</a:t>
            </a:r>
          </a:p>
          <a:p>
            <a:pPr marL="0" indent="0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7920"/>
            <a:ext cx="10515600" cy="5039360"/>
          </a:xfrm>
        </p:spPr>
        <p:txBody>
          <a:bodyPr/>
          <a:lstStyle/>
          <a:p>
            <a:pPr marL="0" indent="0" algn="ctr">
              <a:buNone/>
            </a:pPr>
            <a:r>
              <a:rPr lang="" altLang="en-US" sz="6000"/>
              <a:t>Total programa: </a:t>
            </a:r>
          </a:p>
          <a:p>
            <a:pPr marL="0" indent="0" algn="ctr">
              <a:buNone/>
            </a:pPr>
            <a:endParaRPr lang="" altLang="en-US" sz="6000"/>
          </a:p>
          <a:p>
            <a:pPr marL="0" indent="0" algn="ctr">
              <a:buNone/>
            </a:pPr>
            <a:r>
              <a:rPr lang="" altLang="en-US" sz="6000"/>
              <a:t>R$ 6.500.000,00</a:t>
            </a:r>
          </a:p>
          <a:p>
            <a:pPr marL="0" indent="0" algn="ctr">
              <a:buNone/>
            </a:pPr>
            <a:endParaRPr lang="" altLang="en-US" sz="6000"/>
          </a:p>
          <a:p>
            <a:pPr marL="0" indent="0" algn="ctr">
              <a:buNone/>
            </a:pPr>
            <a:r>
              <a:rPr lang="" altLang="en-US" sz="6000"/>
              <a:t>4,43%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PROGRAMA CULTURA GUARATUBANA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Descrição</a:t>
            </a:r>
            <a:r>
              <a:rPr lang="pt-BR" b="1" dirty="0" smtClean="0"/>
              <a:t>: </a:t>
            </a:r>
            <a:r>
              <a:rPr lang="pt-BR" dirty="0"/>
              <a:t>ACÕES DE CULTURA DESTINADAS A CRIANCA E AO ADOLESCENTE – R$ </a:t>
            </a:r>
            <a:r>
              <a:rPr lang="pt-BR" dirty="0" smtClean="0"/>
              <a:t>34.000,00</a:t>
            </a:r>
          </a:p>
          <a:p>
            <a:endParaRPr lang="pt-BR" dirty="0"/>
          </a:p>
          <a:p>
            <a:r>
              <a:rPr lang="pt-BR" b="1" dirty="0"/>
              <a:t>Descrição</a:t>
            </a:r>
            <a:r>
              <a:rPr lang="pt-BR" b="1" dirty="0" smtClean="0"/>
              <a:t>: </a:t>
            </a:r>
            <a:r>
              <a:rPr lang="pt-BR" dirty="0"/>
              <a:t>CONSTRUCÃO, AMPLIACÃO E/OU REFORMA DE UNIDADES CULTURAIS </a:t>
            </a:r>
            <a:r>
              <a:rPr lang="pt-BR" dirty="0" smtClean="0"/>
              <a:t>– R$ 10.000,00</a:t>
            </a:r>
          </a:p>
          <a:p>
            <a:endParaRPr lang="pt-BR" dirty="0"/>
          </a:p>
          <a:p>
            <a:r>
              <a:rPr lang="pt-BR" b="1" dirty="0"/>
              <a:t>Descrição</a:t>
            </a:r>
            <a:r>
              <a:rPr lang="pt-BR" b="1" dirty="0" smtClean="0"/>
              <a:t>: </a:t>
            </a:r>
            <a:r>
              <a:rPr lang="pt-BR" dirty="0"/>
              <a:t>DESENVOLVIMENTO, PROMOCÃO E DIFUSÃO DE ATIVIDADES ARTISTICAS E CULTURAIS – R$ 377.000,00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649357"/>
            <a:ext cx="10515600" cy="5527606"/>
          </a:xfrm>
        </p:spPr>
        <p:txBody>
          <a:bodyPr/>
          <a:lstStyle/>
          <a:p>
            <a:r>
              <a:rPr lang="pt-BR" b="1" dirty="0"/>
              <a:t>Descrição: </a:t>
            </a:r>
            <a:r>
              <a:rPr lang="pt-BR" dirty="0"/>
              <a:t>MANUTENCÃO DA ESTRUTURA FUNCIONAL ADMINISTRATIVA E DE MATERIAIS R$ 4.561.404,00</a:t>
            </a:r>
          </a:p>
          <a:p>
            <a:endParaRPr lang="pt-BR" dirty="0"/>
          </a:p>
          <a:p>
            <a:r>
              <a:rPr lang="pt-BR" b="1" dirty="0"/>
              <a:t>Descrição: </a:t>
            </a:r>
            <a:r>
              <a:rPr lang="pt-BR" dirty="0"/>
              <a:t>GESTÃO DAS POLITICAS DA ADMINISTRACÃO, DE RECURSOS HUMANOS E PATRIMONIO – R$ 487.000,00</a:t>
            </a:r>
          </a:p>
          <a:p>
            <a:endParaRPr lang="pt-BR" dirty="0"/>
          </a:p>
          <a:p>
            <a:r>
              <a:rPr lang="pt-BR" b="1" dirty="0"/>
              <a:t>Descrição: </a:t>
            </a:r>
            <a:r>
              <a:rPr lang="pt-BR" dirty="0"/>
              <a:t>ATIVIDADES DE DEPARTAMENTO DE COMPRAS E LICITACÕES R$ 383.000,00</a:t>
            </a:r>
          </a:p>
          <a:p>
            <a:endParaRPr lang="pt-BR" dirty="0"/>
          </a:p>
          <a:p>
            <a:r>
              <a:rPr lang="pt-BR" b="1" dirty="0"/>
              <a:t>Descrição:</a:t>
            </a:r>
            <a:r>
              <a:rPr lang="pt-BR" dirty="0"/>
              <a:t> AQUISICÃO DE MOVEIS E EQUIPAMENTOS PARA AREA ADMINISTRATIVA 52.000,00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PROGRAMA CULTURA GUARATUBANA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Descrição: </a:t>
            </a:r>
            <a:r>
              <a:rPr lang="pt-BR" dirty="0" smtClean="0"/>
              <a:t>DIFUSÃO </a:t>
            </a:r>
            <a:r>
              <a:rPr lang="pt-BR" dirty="0"/>
              <a:t>DE POPULARIZACÃO DA LEITURA – R$ </a:t>
            </a:r>
            <a:r>
              <a:rPr lang="pt-BR" dirty="0" smtClean="0"/>
              <a:t>39.000,00</a:t>
            </a:r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34085"/>
            <a:ext cx="10515600" cy="5243195"/>
          </a:xfrm>
        </p:spPr>
        <p:txBody>
          <a:bodyPr/>
          <a:lstStyle/>
          <a:p>
            <a:pPr marL="0" indent="0" algn="ctr">
              <a:buNone/>
            </a:pPr>
            <a:r>
              <a:rPr lang="" altLang="en-US" sz="6000"/>
              <a:t>Total Programa:</a:t>
            </a:r>
          </a:p>
          <a:p>
            <a:pPr marL="0" indent="0" algn="ctr">
              <a:buNone/>
            </a:pPr>
            <a:endParaRPr lang="" altLang="en-US" sz="6000"/>
          </a:p>
          <a:p>
            <a:pPr marL="0" indent="0" algn="ctr">
              <a:buNone/>
            </a:pPr>
            <a:r>
              <a:rPr lang="" altLang="en-US" sz="6000"/>
              <a:t>R$ 460.000,00</a:t>
            </a:r>
          </a:p>
          <a:p>
            <a:pPr marL="0" indent="0" algn="ctr">
              <a:buNone/>
            </a:pPr>
            <a:endParaRPr lang="" altLang="en-US" sz="6000"/>
          </a:p>
          <a:p>
            <a:pPr marL="0" indent="0" algn="ctr">
              <a:buNone/>
            </a:pPr>
            <a:r>
              <a:rPr lang="" altLang="en-US" sz="6000"/>
              <a:t>0,31%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PROGRAMA GUARATUBA TURISMO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Descrição: </a:t>
            </a:r>
            <a:r>
              <a:rPr lang="pt-BR" dirty="0"/>
              <a:t>CONSTRUCÃO, AMPLIACÃO E/OU REFORMA DE UNIDADES TURISTICAS – R$ 11.000,00</a:t>
            </a:r>
          </a:p>
          <a:p>
            <a:endParaRPr lang="pt-BR" dirty="0"/>
          </a:p>
          <a:p>
            <a:r>
              <a:rPr lang="pt-BR" b="1" dirty="0"/>
              <a:t>Descrição: </a:t>
            </a:r>
            <a:r>
              <a:rPr lang="pt-BR" dirty="0"/>
              <a:t>PROMOCÃO E DESENVOLVIMENTO DO TURISMO E SUAS ATIVIDADES – R$ 201.000,00</a:t>
            </a:r>
          </a:p>
          <a:p>
            <a:endParaRPr lang="pt-BR" dirty="0" smtClean="0"/>
          </a:p>
          <a:p>
            <a:r>
              <a:rPr lang="pt-BR" b="1" dirty="0" smtClean="0"/>
              <a:t>Descrição: </a:t>
            </a:r>
            <a:r>
              <a:rPr lang="pt-BR" dirty="0" smtClean="0"/>
              <a:t>AQUISICÃO </a:t>
            </a:r>
            <a:r>
              <a:rPr lang="pt-BR" dirty="0"/>
              <a:t>DE EQUIPAMENTOS DE ATENDIMENTO AO TURISMO </a:t>
            </a:r>
            <a:r>
              <a:rPr lang="" altLang="pt-BR" dirty="0"/>
              <a:t>- R$ 2.000,00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PROGRAMA GUARATUBA TURISMO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Descrição: </a:t>
            </a:r>
            <a:r>
              <a:rPr lang="pt-BR" dirty="0" smtClean="0"/>
              <a:t>APOIO </a:t>
            </a:r>
            <a:r>
              <a:rPr lang="pt-BR" dirty="0"/>
              <a:t>A ATIVIDADES FESTIVAS E PROMOCÃO TURISTICA – R$ 1.030.000,00</a:t>
            </a:r>
          </a:p>
          <a:p>
            <a:endParaRPr lang="pt-BR" dirty="0"/>
          </a:p>
          <a:p>
            <a:pPr marL="0" indent="0">
              <a:buNone/>
            </a:pPr>
            <a:endParaRPr lang="" alt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42925"/>
            <a:ext cx="10515600" cy="5634355"/>
          </a:xfrm>
        </p:spPr>
        <p:txBody>
          <a:bodyPr/>
          <a:lstStyle/>
          <a:p>
            <a:pPr marL="0" indent="0" algn="ctr">
              <a:buNone/>
            </a:pPr>
            <a:r>
              <a:rPr lang="" altLang="en-US" sz="6000"/>
              <a:t>Total do programa</a:t>
            </a:r>
          </a:p>
          <a:p>
            <a:pPr marL="0" indent="0" algn="ctr">
              <a:buNone/>
            </a:pPr>
            <a:endParaRPr lang="" altLang="en-US" sz="6000"/>
          </a:p>
          <a:p>
            <a:pPr marL="0" indent="0" algn="ctr">
              <a:buNone/>
            </a:pPr>
            <a:r>
              <a:rPr lang="" altLang="en-US" sz="6000"/>
              <a:t>R$ 1.244.000,00</a:t>
            </a:r>
          </a:p>
          <a:p>
            <a:pPr marL="0" indent="0" algn="ctr">
              <a:buNone/>
            </a:pPr>
            <a:endParaRPr lang="" altLang="en-US" sz="6000"/>
          </a:p>
          <a:p>
            <a:pPr marL="0" indent="0" algn="ctr">
              <a:buNone/>
            </a:pPr>
            <a:r>
              <a:rPr lang="" altLang="en-US" sz="6000"/>
              <a:t>0,85%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PROGRAMA DESENVOLVIMENTO DE ATIVIDADES ESPORTIVAS, RECREATIVAS E DE LAZER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dirty="0"/>
              <a:t>Descrição: </a:t>
            </a:r>
            <a:r>
              <a:rPr lang="pt-BR" b="1" dirty="0" smtClean="0"/>
              <a:t> </a:t>
            </a:r>
            <a:r>
              <a:rPr lang="pt-BR" dirty="0" smtClean="0"/>
              <a:t>ACÕES </a:t>
            </a:r>
            <a:r>
              <a:rPr lang="pt-BR" dirty="0"/>
              <a:t>DE ESPORTE E LAZER DESTINADA A CRIANCA E AO ADOLESCENTE – R$ </a:t>
            </a:r>
            <a:r>
              <a:rPr lang="pt-BR" dirty="0" smtClean="0"/>
              <a:t>40.000,0</a:t>
            </a:r>
          </a:p>
          <a:p>
            <a:endParaRPr lang="pt-BR" dirty="0" smtClean="0"/>
          </a:p>
          <a:p>
            <a:r>
              <a:rPr lang="pt-BR" b="1" dirty="0"/>
              <a:t>Descrição: </a:t>
            </a:r>
            <a:r>
              <a:rPr lang="pt-BR" dirty="0"/>
              <a:t>CONSTRUCÃO, AMPLIACÃO E/OU REFORMA DE UNIDADES ESPORTIVAS E DE </a:t>
            </a:r>
            <a:r>
              <a:rPr lang="pt-BR" dirty="0" smtClean="0"/>
              <a:t>LAZER – R$ 10.000,00</a:t>
            </a:r>
          </a:p>
          <a:p>
            <a:endParaRPr lang="pt-BR" dirty="0" smtClean="0"/>
          </a:p>
          <a:p>
            <a:r>
              <a:rPr lang="pt-BR" b="1" dirty="0"/>
              <a:t>Descrição: </a:t>
            </a:r>
            <a:r>
              <a:rPr lang="pt-BR" dirty="0"/>
              <a:t>APOIO, PROMOCÃO, DIVULGACÃO E INCENTIVOS DAS ATIVIDADES ESPORTIVAS E DE </a:t>
            </a:r>
            <a:r>
              <a:rPr lang="pt-BR" dirty="0" smtClean="0"/>
              <a:t>LAZER R$ 1.349.000,00</a:t>
            </a:r>
          </a:p>
          <a:p>
            <a:endParaRPr lang="pt-BR" dirty="0" smtClean="0"/>
          </a:p>
          <a:p>
            <a:r>
              <a:rPr lang="pt-BR" b="1" dirty="0"/>
              <a:t>Descrição: </a:t>
            </a:r>
            <a:r>
              <a:rPr lang="pt-BR" dirty="0" smtClean="0"/>
              <a:t>AQUISICÃO </a:t>
            </a:r>
            <a:r>
              <a:rPr lang="pt-BR" dirty="0"/>
              <a:t>DE EQUIPAMENTOS PARA ESPORTE E </a:t>
            </a:r>
            <a:r>
              <a:rPr lang="pt-BR" dirty="0" smtClean="0"/>
              <a:t>LAZER – R$ 22.000,00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46125"/>
            <a:ext cx="10515600" cy="5431155"/>
          </a:xfrm>
        </p:spPr>
        <p:txBody>
          <a:bodyPr/>
          <a:lstStyle/>
          <a:p>
            <a:pPr marL="0" indent="0" algn="ctr">
              <a:buNone/>
            </a:pPr>
            <a:r>
              <a:rPr lang="" altLang="en-US" sz="6000" b="1" dirty="0"/>
              <a:t>Total programa:</a:t>
            </a:r>
          </a:p>
          <a:p>
            <a:pPr marL="0" indent="0" algn="ctr">
              <a:buNone/>
            </a:pPr>
            <a:endParaRPr lang="" altLang="en-US" sz="6000" b="1" dirty="0"/>
          </a:p>
          <a:p>
            <a:pPr marL="0" indent="0" algn="ctr">
              <a:buNone/>
            </a:pPr>
            <a:r>
              <a:rPr lang="" altLang="en-US" sz="6000" b="1" dirty="0"/>
              <a:t>R$ 1.421.000,00</a:t>
            </a:r>
          </a:p>
          <a:p>
            <a:pPr marL="0" indent="0" algn="ctr">
              <a:buNone/>
            </a:pPr>
            <a:endParaRPr lang="" altLang="en-US" sz="6000" b="1" dirty="0"/>
          </a:p>
          <a:p>
            <a:pPr marL="0" indent="0" algn="ctr">
              <a:buNone/>
            </a:pPr>
            <a:r>
              <a:rPr lang="" altLang="en-US" sz="6000" b="1" dirty="0" smtClean="0"/>
              <a:t>0,97%</a:t>
            </a:r>
            <a:endParaRPr lang="" altLang="en-US" sz="6000" b="1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PROGRAMA </a:t>
            </a:r>
            <a:r>
              <a:rPr lang="pt-BR" dirty="0"/>
              <a:t>INCENTIVO A PESCA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Descrição: COORDENACÃO DE </a:t>
            </a:r>
            <a:r>
              <a:rPr lang="pt-BR" dirty="0" smtClean="0"/>
              <a:t>ACÕES </a:t>
            </a:r>
            <a:r>
              <a:rPr lang="pt-BR" dirty="0"/>
              <a:t>DE INCENTIVO A PESCA E SUA </a:t>
            </a:r>
            <a:r>
              <a:rPr lang="pt-BR" dirty="0" smtClean="0"/>
              <a:t>ATIVIDADES – R$ 661.000,00</a:t>
            </a:r>
          </a:p>
          <a:p>
            <a:endParaRPr lang="pt-BR" dirty="0"/>
          </a:p>
          <a:p>
            <a:r>
              <a:rPr lang="pt-BR" dirty="0"/>
              <a:t>Descrição: AQUISICÃO DE EQUIPAMENTOS PARA ATIVIDADES DA </a:t>
            </a:r>
            <a:r>
              <a:rPr lang="pt-BR" dirty="0" smtClean="0"/>
              <a:t>PESCA – R$ 2.000,00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8845"/>
            <a:ext cx="10515600" cy="5258435"/>
          </a:xfrm>
        </p:spPr>
        <p:txBody>
          <a:bodyPr/>
          <a:lstStyle/>
          <a:p>
            <a:pPr marL="0" indent="0" algn="ctr">
              <a:buNone/>
            </a:pPr>
            <a:r>
              <a:rPr lang="" altLang="en-US" sz="6000"/>
              <a:t>Total Programa: </a:t>
            </a:r>
          </a:p>
          <a:p>
            <a:pPr marL="0" indent="0" algn="ctr">
              <a:buNone/>
            </a:pPr>
            <a:endParaRPr lang="" altLang="en-US" sz="6000"/>
          </a:p>
          <a:p>
            <a:pPr marL="0" indent="0" algn="ctr">
              <a:buNone/>
            </a:pPr>
            <a:r>
              <a:rPr lang="" altLang="en-US" sz="6000"/>
              <a:t>R$ 663.000,00</a:t>
            </a:r>
          </a:p>
          <a:p>
            <a:pPr marL="0" indent="0" algn="ctr">
              <a:buNone/>
            </a:pPr>
            <a:endParaRPr lang="" altLang="en-US" sz="6000"/>
          </a:p>
          <a:p>
            <a:pPr marL="0" indent="0" algn="ctr">
              <a:buNone/>
            </a:pPr>
            <a:r>
              <a:rPr lang="" altLang="en-US" sz="6000"/>
              <a:t>0,45%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PROGRAMA </a:t>
            </a:r>
            <a:r>
              <a:rPr lang="pt-BR" dirty="0"/>
              <a:t>INCENTIVO A AGRICULTURA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Descrição: COORDENACÃO DE ACÕES DE INCENTIVO A AGRICULTURA E SUAS </a:t>
            </a:r>
            <a:r>
              <a:rPr lang="pt-BR" dirty="0" smtClean="0"/>
              <a:t>ATIVIDADES – R$ 29.000,00</a:t>
            </a:r>
          </a:p>
          <a:p>
            <a:endParaRPr lang="pt-BR" dirty="0"/>
          </a:p>
          <a:p>
            <a:r>
              <a:rPr lang="pt-BR" dirty="0"/>
              <a:t>Descrição: AQUISICÃO DE EQUIPAMENTOS PARA ATIVIDADES DA </a:t>
            </a:r>
            <a:r>
              <a:rPr lang="pt-BR" dirty="0" smtClean="0"/>
              <a:t>AGRICULTURA R$ 15.000,00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2335"/>
            <a:ext cx="10515600" cy="5274945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sz="6000"/>
              <a:t>Total programa: </a:t>
            </a:r>
          </a:p>
          <a:p>
            <a:pPr marL="0" indent="0" algn="ctr">
              <a:buNone/>
            </a:pPr>
            <a:endParaRPr lang="en-US" altLang="en-US" sz="6000"/>
          </a:p>
          <a:p>
            <a:pPr marL="0" indent="0" algn="ctr">
              <a:buNone/>
            </a:pPr>
            <a:r>
              <a:rPr lang="en-US" altLang="en-US" sz="6000"/>
              <a:t>R$ 6.928.504,00</a:t>
            </a:r>
          </a:p>
          <a:p>
            <a:pPr marL="0" indent="0" algn="ctr">
              <a:buNone/>
            </a:pPr>
            <a:endParaRPr lang="en-US" altLang="en-US" sz="6000"/>
          </a:p>
          <a:p>
            <a:pPr marL="0" indent="0" algn="ctr">
              <a:buNone/>
            </a:pPr>
            <a:r>
              <a:rPr lang="" altLang="en-US" sz="6000"/>
              <a:t>4,73%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42925"/>
            <a:ext cx="10515600" cy="5634355"/>
          </a:xfrm>
        </p:spPr>
        <p:txBody>
          <a:bodyPr/>
          <a:lstStyle/>
          <a:p>
            <a:pPr marL="0" indent="0" algn="ctr">
              <a:buNone/>
            </a:pPr>
            <a:r>
              <a:rPr lang="" altLang="en-US" sz="6000"/>
              <a:t>Total programa: </a:t>
            </a:r>
          </a:p>
          <a:p>
            <a:pPr marL="0" indent="0" algn="ctr">
              <a:buNone/>
            </a:pPr>
            <a:endParaRPr lang="" altLang="en-US" sz="6000"/>
          </a:p>
          <a:p>
            <a:pPr marL="0" indent="0" algn="ctr">
              <a:buNone/>
            </a:pPr>
            <a:r>
              <a:rPr lang="" altLang="en-US" sz="6000"/>
              <a:t>R$ 44.000,00</a:t>
            </a:r>
          </a:p>
          <a:p>
            <a:pPr marL="0" indent="0" algn="ctr">
              <a:buNone/>
            </a:pPr>
            <a:endParaRPr lang="" altLang="en-US" sz="6000"/>
          </a:p>
          <a:p>
            <a:pPr marL="0" indent="0" algn="ctr">
              <a:buNone/>
            </a:pPr>
            <a:r>
              <a:rPr lang="" altLang="en-US" sz="6000"/>
              <a:t>0,03%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PROGRAMA MEIO AMBIENTE E PRESERVACÃO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Descrição: MANUTENCÃO DAS ATIVIDADES ADMINISTRATIVAS DE MEIO AMBIENTE – R$ </a:t>
            </a:r>
            <a:r>
              <a:rPr lang="pt-BR" dirty="0" smtClean="0"/>
              <a:t>2.082.000,00</a:t>
            </a:r>
          </a:p>
          <a:p>
            <a:endParaRPr lang="pt-BR" dirty="0"/>
          </a:p>
          <a:p>
            <a:r>
              <a:rPr lang="pt-BR" dirty="0"/>
              <a:t>Descrição: GESTÃO DOS SERVICOS DO ATERRO </a:t>
            </a:r>
            <a:r>
              <a:rPr lang="pt-BR" dirty="0" smtClean="0"/>
              <a:t>SANITARIO – R$ 300.000,00</a:t>
            </a:r>
          </a:p>
          <a:p>
            <a:endParaRPr lang="pt-BR" dirty="0"/>
          </a:p>
          <a:p>
            <a:r>
              <a:rPr lang="pt-BR" dirty="0"/>
              <a:t>Descrição: AQUISICÃO DE MOVEIS E EQUIPAMENTOS PARA GESTÃO DO MEIO </a:t>
            </a:r>
            <a:r>
              <a:rPr lang="pt-BR" dirty="0" smtClean="0"/>
              <a:t>AMBIENTE – R$ 500.000,00</a:t>
            </a:r>
            <a:endParaRPr lang="pt-B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519545"/>
            <a:ext cx="10515600" cy="5657418"/>
          </a:xfrm>
        </p:spPr>
        <p:txBody>
          <a:bodyPr/>
          <a:lstStyle/>
          <a:p>
            <a:r>
              <a:rPr lang="pt-BR" dirty="0"/>
              <a:t>Descrição: GESTÃO DOS SERVICOS DE LIMPEZA PUBLICA – R$ </a:t>
            </a:r>
            <a:r>
              <a:rPr lang="pt-BR" dirty="0" smtClean="0"/>
              <a:t>7.355.000,00</a:t>
            </a:r>
          </a:p>
          <a:p>
            <a:endParaRPr lang="pt-BR" dirty="0"/>
          </a:p>
          <a:p>
            <a:r>
              <a:rPr lang="pt-BR" dirty="0"/>
              <a:t>Descrição: PROTEÇÃO, RECUPERAÇÃO E CONSERVAÇÃO AO MEIO AMBIENTE CONFORME POLITICA AMBIENTAL DA SANEPAR</a:t>
            </a:r>
            <a:r>
              <a:rPr lang="pt-BR" dirty="0" smtClean="0"/>
              <a:t>. R$ 2.000,00</a:t>
            </a:r>
          </a:p>
          <a:p>
            <a:endParaRPr lang="pt-BR" dirty="0"/>
          </a:p>
          <a:p>
            <a:r>
              <a:rPr lang="pt-BR" dirty="0"/>
              <a:t>Descrição: FISCALIZAÇÃO AMBIENTAL VINCULADA AO ICMS </a:t>
            </a:r>
            <a:r>
              <a:rPr lang="pt-BR" dirty="0" smtClean="0"/>
              <a:t>ECOLOGICO R$ 47.000,00</a:t>
            </a:r>
          </a:p>
          <a:p>
            <a:endParaRPr lang="pt-BR" dirty="0"/>
          </a:p>
          <a:p>
            <a:r>
              <a:rPr lang="pt-BR" dirty="0"/>
              <a:t>Descrição: ACÕES DE ASSISTENCIA E CONTROLE POPULACIONAL DE ANIMAIS DE </a:t>
            </a:r>
            <a:r>
              <a:rPr lang="pt-BR" dirty="0" smtClean="0"/>
              <a:t>RUA – R$ 107.000,00</a:t>
            </a:r>
            <a:endParaRPr lang="pt-BR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6360"/>
            <a:ext cx="10515600" cy="4820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" altLang="en-US" sz="6000"/>
              <a:t>Total programa: </a:t>
            </a:r>
          </a:p>
          <a:p>
            <a:pPr marL="0" indent="0" algn="ctr">
              <a:buNone/>
            </a:pPr>
            <a:endParaRPr lang="" altLang="en-US" sz="6000"/>
          </a:p>
          <a:p>
            <a:pPr marL="0" indent="0" algn="ctr">
              <a:buNone/>
            </a:pPr>
            <a:r>
              <a:rPr lang="" altLang="en-US" sz="6000"/>
              <a:t>R$ 10.393.000,00</a:t>
            </a:r>
          </a:p>
          <a:p>
            <a:pPr marL="0" indent="0" algn="ctr">
              <a:buNone/>
            </a:pPr>
            <a:endParaRPr lang="" altLang="en-US" sz="6000"/>
          </a:p>
          <a:p>
            <a:pPr marL="0" indent="0" algn="ctr">
              <a:buNone/>
            </a:pPr>
            <a:r>
              <a:rPr lang="" altLang="en-US" sz="6000"/>
              <a:t>7,09%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PROGRAMA INFRAESTRUTURA E SERVICOS URBANOS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Descrição: IMPLANTACÃO E REVITALIZACÃO DA PAVIMENTACÃO EM VIAS </a:t>
            </a:r>
            <a:r>
              <a:rPr lang="pt-BR" dirty="0" smtClean="0"/>
              <a:t>PUBLICAS – R$ 100.000,00</a:t>
            </a:r>
          </a:p>
          <a:p>
            <a:endParaRPr lang="pt-BR" dirty="0"/>
          </a:p>
          <a:p>
            <a:r>
              <a:rPr lang="pt-BR" dirty="0"/>
              <a:t>Descrição: OBRAS DE MELHORIAS EM PRACA E ESPACOS PUBLICOS DO </a:t>
            </a:r>
            <a:r>
              <a:rPr lang="pt-BR" dirty="0" smtClean="0"/>
              <a:t>MUNICIPIO – R$ 27.000,00</a:t>
            </a:r>
          </a:p>
          <a:p>
            <a:endParaRPr lang="pt-BR" dirty="0"/>
          </a:p>
          <a:p>
            <a:r>
              <a:rPr lang="pt-BR" dirty="0"/>
              <a:t>Descrição: CONSTRUCÃO, AMPLIACÃO E/OU REFORMA DE </a:t>
            </a:r>
            <a:r>
              <a:rPr lang="pt-BR" dirty="0" smtClean="0"/>
              <a:t>PONTES – R$ 70.000,00</a:t>
            </a:r>
          </a:p>
          <a:p>
            <a:r>
              <a:rPr lang="pt-BR" dirty="0"/>
              <a:t>Descrição: MANUTENCÃO E CONSERVACÃO DE ESTRADAS RURAIS E </a:t>
            </a:r>
            <a:r>
              <a:rPr lang="pt-BR" dirty="0" smtClean="0"/>
              <a:t>PONTES- R$ 112.000,00</a:t>
            </a:r>
            <a:endParaRPr lang="pt-BR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529936"/>
            <a:ext cx="10515600" cy="5647027"/>
          </a:xfrm>
        </p:spPr>
        <p:txBody>
          <a:bodyPr/>
          <a:lstStyle/>
          <a:p>
            <a:r>
              <a:rPr lang="pt-BR" dirty="0"/>
              <a:t>Descrição: CONSTRUCÃO, AMPLIACÃO E/OU REFORMA DE PREDIOS </a:t>
            </a:r>
            <a:r>
              <a:rPr lang="pt-BR" dirty="0" smtClean="0"/>
              <a:t>PUBLICOS – R$ 50.000,00</a:t>
            </a:r>
          </a:p>
          <a:p>
            <a:endParaRPr lang="pt-BR" dirty="0"/>
          </a:p>
          <a:p>
            <a:r>
              <a:rPr lang="pt-BR" dirty="0"/>
              <a:t>Descrição: CONSTRUCÃO, AMPLIACÃO E/OU REFORMA E MELHORIAS NO TERMINAL RODOVIARIO E PONTOS DE </a:t>
            </a:r>
            <a:r>
              <a:rPr lang="pt-BR" dirty="0" smtClean="0"/>
              <a:t>ONIBUS – R$ - 50.000,00</a:t>
            </a:r>
          </a:p>
          <a:p>
            <a:endParaRPr lang="pt-BR" dirty="0"/>
          </a:p>
          <a:p>
            <a:r>
              <a:rPr lang="pt-BR" dirty="0"/>
              <a:t>Descrição: MANUTENCÃO DOS SERVICOS DE ILUMINACÃO PUBLICA – R$ </a:t>
            </a:r>
            <a:r>
              <a:rPr lang="pt-BR" dirty="0" smtClean="0"/>
              <a:t>6.536.000,00</a:t>
            </a:r>
          </a:p>
          <a:p>
            <a:endParaRPr lang="pt-BR" dirty="0"/>
          </a:p>
          <a:p>
            <a:r>
              <a:rPr lang="pt-BR" dirty="0"/>
              <a:t>Descrição: COORDENACÃO, EXECUCÃO E FISCALIZACÃO DOS SERVICOS DE MANUTENCÃO DE VIAS PUBLICAS </a:t>
            </a:r>
            <a:r>
              <a:rPr lang="pt-BR" dirty="0" smtClean="0"/>
              <a:t>R$ 5.494.000,00</a:t>
            </a:r>
            <a:endParaRPr lang="pt-BR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644236"/>
            <a:ext cx="10515600" cy="5532727"/>
          </a:xfrm>
        </p:spPr>
        <p:txBody>
          <a:bodyPr/>
          <a:lstStyle/>
          <a:p>
            <a:r>
              <a:rPr lang="pt-BR" dirty="0"/>
              <a:t>Descrição: AQUISICÃO DE EQUIPAMENTOS PARA INFRAESTRUTURA URBANA E RURAL – R$ </a:t>
            </a:r>
            <a:r>
              <a:rPr lang="pt-BR" dirty="0" smtClean="0"/>
              <a:t>40.000,00</a:t>
            </a:r>
          </a:p>
          <a:p>
            <a:endParaRPr lang="pt-BR" dirty="0"/>
          </a:p>
          <a:p>
            <a:r>
              <a:rPr lang="pt-BR" dirty="0"/>
              <a:t>Descrição: GESTÃO DE SINALIZACÃO VERTICAL, HORIZONTAL, SEMAFORICA E INDICATIVA - 180.000,00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6950"/>
            <a:ext cx="10515600" cy="5180330"/>
          </a:xfrm>
        </p:spPr>
        <p:txBody>
          <a:bodyPr/>
          <a:lstStyle/>
          <a:p>
            <a:pPr marL="0" indent="0" algn="ctr">
              <a:buNone/>
            </a:pPr>
            <a:r>
              <a:rPr lang="" altLang="en-US" sz="6000" dirty="0"/>
              <a:t>Total Programa: </a:t>
            </a:r>
          </a:p>
          <a:p>
            <a:pPr marL="0" indent="0" algn="ctr">
              <a:buNone/>
            </a:pPr>
            <a:endParaRPr lang="" altLang="en-US" sz="6000" dirty="0"/>
          </a:p>
          <a:p>
            <a:pPr marL="0" indent="0" algn="ctr">
              <a:buNone/>
            </a:pPr>
            <a:r>
              <a:rPr lang="" altLang="en-US" sz="6000" dirty="0"/>
              <a:t>R$ </a:t>
            </a:r>
            <a:r>
              <a:rPr lang="" altLang="en-US" sz="6000" dirty="0" smtClean="0"/>
              <a:t>12.659.000,00 </a:t>
            </a:r>
            <a:endParaRPr lang="" altLang="en-US" sz="6000" dirty="0"/>
          </a:p>
          <a:p>
            <a:pPr marL="0" indent="0" algn="ctr">
              <a:buNone/>
            </a:pPr>
            <a:endParaRPr lang="" altLang="en-US" sz="6000" dirty="0"/>
          </a:p>
          <a:p>
            <a:pPr marL="0" indent="0" algn="ctr">
              <a:buNone/>
            </a:pPr>
            <a:r>
              <a:rPr lang="" altLang="en-US" sz="6000" dirty="0" smtClean="0"/>
              <a:t>8,64%</a:t>
            </a:r>
            <a:endParaRPr lang="" altLang="en-US" sz="600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PROGRAMA </a:t>
            </a:r>
            <a:r>
              <a:rPr lang="pt-BR" dirty="0"/>
              <a:t>SEGURANCA GUARATUBANA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Descrição: ATIVIDADE DE MONITORAMENTO DE SEGURANCA NO MUNICIPIO – R$ </a:t>
            </a:r>
            <a:r>
              <a:rPr lang="pt-BR" dirty="0" smtClean="0"/>
              <a:t>1.154.000,00</a:t>
            </a:r>
          </a:p>
          <a:p>
            <a:endParaRPr lang="pt-BR" dirty="0"/>
          </a:p>
          <a:p>
            <a:r>
              <a:rPr lang="pt-BR" dirty="0"/>
              <a:t>Descrição: AQUISICÃO DE EQUIPAMENTO PARA SEGURANCA – R$ 30.000,00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67385"/>
            <a:ext cx="10515600" cy="5509895"/>
          </a:xfrm>
        </p:spPr>
        <p:txBody>
          <a:bodyPr>
            <a:normAutofit fontScale="97500" lnSpcReduction="10000"/>
          </a:bodyPr>
          <a:lstStyle/>
          <a:p>
            <a:pPr marL="0" indent="0" algn="ctr">
              <a:buNone/>
            </a:pPr>
            <a:endParaRPr lang="" altLang="en-US" sz="6000" dirty="0"/>
          </a:p>
          <a:p>
            <a:pPr marL="0" indent="0" algn="ctr">
              <a:buNone/>
            </a:pPr>
            <a:r>
              <a:rPr lang="" altLang="en-US" sz="6000" dirty="0"/>
              <a:t>Total Programa: </a:t>
            </a:r>
          </a:p>
          <a:p>
            <a:pPr marL="0" indent="0" algn="ctr">
              <a:buNone/>
            </a:pPr>
            <a:endParaRPr lang="" altLang="en-US" sz="6000" dirty="0"/>
          </a:p>
          <a:p>
            <a:pPr marL="0" indent="0" algn="ctr">
              <a:buNone/>
            </a:pPr>
            <a:r>
              <a:rPr lang="" altLang="en-US" sz="6000" dirty="0"/>
              <a:t>R$ 1.184.000,00</a:t>
            </a:r>
          </a:p>
          <a:p>
            <a:pPr marL="0" indent="0" algn="ctr">
              <a:buNone/>
            </a:pPr>
            <a:endParaRPr lang="" altLang="en-US" sz="6000" dirty="0"/>
          </a:p>
          <a:p>
            <a:pPr marL="0" indent="0" algn="ctr">
              <a:buNone/>
            </a:pPr>
            <a:r>
              <a:rPr lang="" altLang="en-US" sz="6000" dirty="0" smtClean="0"/>
              <a:t>0,8%</a:t>
            </a:r>
            <a:endParaRPr lang="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0579"/>
          </a:xfrm>
        </p:spPr>
        <p:txBody>
          <a:bodyPr/>
          <a:lstStyle/>
          <a:p>
            <a:r>
              <a:rPr lang="pt-BR" dirty="0"/>
              <a:t>PROGRAMA TECNOLOGIA DA INFORMACÃO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245704"/>
            <a:ext cx="10515600" cy="4931259"/>
          </a:xfrm>
        </p:spPr>
        <p:txBody>
          <a:bodyPr/>
          <a:lstStyle/>
          <a:p>
            <a:endParaRPr lang="pt-BR" dirty="0"/>
          </a:p>
          <a:p>
            <a:r>
              <a:rPr lang="pt-BR" b="1" dirty="0"/>
              <a:t>Descrição: </a:t>
            </a:r>
            <a:r>
              <a:rPr lang="pt-BR" dirty="0"/>
              <a:t>GESTÃO DE TECNOLOGIA DA INFORMACÃO E DESENVOLVIMENTO DE SISTEMA 460.000,00</a:t>
            </a:r>
          </a:p>
          <a:p>
            <a:endParaRPr lang="pt-BR" dirty="0"/>
          </a:p>
          <a:p>
            <a:r>
              <a:rPr lang="pt-BR" b="1" dirty="0"/>
              <a:t>Descrição: </a:t>
            </a:r>
            <a:r>
              <a:rPr lang="pt-BR" dirty="0"/>
              <a:t>ATIVIDADES DE INFRAESTRUTURA REDE E SEGURANCA DA INFORMACÃO 70.000,00</a:t>
            </a:r>
          </a:p>
          <a:p>
            <a:endParaRPr lang="pt-BR" dirty="0"/>
          </a:p>
          <a:p>
            <a:r>
              <a:rPr lang="pt-BR" b="1" dirty="0"/>
              <a:t>Descrição: </a:t>
            </a:r>
            <a:r>
              <a:rPr lang="pt-BR" dirty="0"/>
              <a:t>AQUISICÃO DE MOVEIS E EQUIPAMENTOS PARA O SETOR DE TECNOLOGIA DA INFORMACÃO 47.000,00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PROGRAMA PLANEJAMENTO, PROJETO URBANO, ORCAMENTARIO E INFORMACÕES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Descrição: ATIVIDADES DO DEPARTAMENTO DE PROJETOS TECNICOS – R$ </a:t>
            </a:r>
            <a:r>
              <a:rPr lang="pt-BR" dirty="0" smtClean="0"/>
              <a:t>145.000,00</a:t>
            </a:r>
          </a:p>
          <a:p>
            <a:endParaRPr lang="pt-BR" dirty="0"/>
          </a:p>
          <a:p>
            <a:r>
              <a:rPr lang="pt-BR" dirty="0"/>
              <a:t>Descrição: ATIVIDADES DE PLANEJAMENTO URBANO E EXECUCÃO DO PLANO DIRETOR </a:t>
            </a:r>
            <a:r>
              <a:rPr lang="pt-BR" dirty="0" smtClean="0"/>
              <a:t>– R$ 1.530.000,00</a:t>
            </a:r>
          </a:p>
          <a:p>
            <a:endParaRPr lang="pt-BR" dirty="0"/>
          </a:p>
          <a:p>
            <a:r>
              <a:rPr lang="pt-BR" dirty="0"/>
              <a:t>Descrição: AQUISICÃO DE EQUIPAMENTOS E MATERIAL PERMANENTE PARA O </a:t>
            </a:r>
            <a:r>
              <a:rPr lang="pt-BR" dirty="0" smtClean="0"/>
              <a:t>URBANISMO – R$ 10.000,00</a:t>
            </a:r>
            <a:endParaRPr lang="pt-BR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2145"/>
            <a:ext cx="10515600" cy="5525135"/>
          </a:xfrm>
        </p:spPr>
        <p:txBody>
          <a:bodyPr/>
          <a:lstStyle/>
          <a:p>
            <a:pPr marL="0" indent="0" algn="ctr">
              <a:buNone/>
            </a:pPr>
            <a:r>
              <a:rPr lang="" altLang="en-US" sz="6000"/>
              <a:t>Total programa: </a:t>
            </a:r>
          </a:p>
          <a:p>
            <a:pPr marL="0" indent="0" algn="ctr">
              <a:buNone/>
            </a:pPr>
            <a:endParaRPr lang="" altLang="en-US" sz="6000"/>
          </a:p>
          <a:p>
            <a:pPr marL="0" indent="0" algn="ctr">
              <a:buNone/>
            </a:pPr>
            <a:r>
              <a:rPr lang="" altLang="en-US" sz="6000"/>
              <a:t>R$ 1.685.000,00</a:t>
            </a:r>
          </a:p>
          <a:p>
            <a:pPr marL="0" indent="0" algn="ctr">
              <a:buNone/>
            </a:pPr>
            <a:endParaRPr lang="" altLang="en-US" sz="6000"/>
          </a:p>
          <a:p>
            <a:pPr marL="0" indent="0" algn="ctr">
              <a:buNone/>
            </a:pPr>
            <a:r>
              <a:rPr lang="" altLang="en-US" sz="6000"/>
              <a:t>1,15%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PROGRAMA HABITACÃO E REGULARIZACÃO FUNDIARIA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Descrição: ATIVIDADES DO DEPARTAMENTO DE PROJETOS E DESENVOLVIMENTO </a:t>
            </a:r>
            <a:r>
              <a:rPr lang="pt-BR" dirty="0" smtClean="0"/>
              <a:t>HABITACIONAL  - R$ 84.000,00</a:t>
            </a:r>
          </a:p>
          <a:p>
            <a:endParaRPr lang="pt-BR" dirty="0"/>
          </a:p>
          <a:p>
            <a:r>
              <a:rPr lang="pt-BR" dirty="0"/>
              <a:t>Descrição: IMPLANTACÃO DE UNIDADES </a:t>
            </a:r>
            <a:r>
              <a:rPr lang="pt-BR" dirty="0" smtClean="0"/>
              <a:t>HABITACIONAIS – R$ 40.000,00</a:t>
            </a:r>
          </a:p>
          <a:p>
            <a:pPr marL="0" indent="0"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7430"/>
            <a:ext cx="10515600" cy="5149850"/>
          </a:xfrm>
        </p:spPr>
        <p:txBody>
          <a:bodyPr/>
          <a:lstStyle/>
          <a:p>
            <a:pPr marL="0" indent="0" algn="ctr">
              <a:buNone/>
            </a:pPr>
            <a:r>
              <a:rPr lang="" altLang="en-US" sz="6000"/>
              <a:t>Total programa: </a:t>
            </a:r>
          </a:p>
          <a:p>
            <a:pPr marL="0" indent="0" algn="ctr">
              <a:buNone/>
            </a:pPr>
            <a:endParaRPr lang="" altLang="en-US" sz="6000"/>
          </a:p>
          <a:p>
            <a:pPr marL="0" indent="0" algn="ctr">
              <a:buNone/>
            </a:pPr>
            <a:r>
              <a:rPr lang="" altLang="en-US" sz="6000"/>
              <a:t>R$ 124.000,00</a:t>
            </a:r>
          </a:p>
          <a:p>
            <a:pPr marL="0" indent="0" algn="ctr">
              <a:buNone/>
            </a:pPr>
            <a:endParaRPr lang="" altLang="en-US" sz="6000"/>
          </a:p>
          <a:p>
            <a:pPr marL="0" indent="0" algn="ctr">
              <a:buNone/>
            </a:pPr>
            <a:r>
              <a:rPr lang="" altLang="en-US" sz="6000"/>
              <a:t>0,08%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PROGRAMA ASSUNTOS JURIDICOS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Descrição: COORDENACÃO </a:t>
            </a:r>
            <a:r>
              <a:rPr lang="pt-BR" dirty="0"/>
              <a:t>E EXECUCÃO DAS </a:t>
            </a:r>
            <a:r>
              <a:rPr lang="pt-BR" dirty="0" err="1"/>
              <a:t>ATiVIDADES</a:t>
            </a:r>
            <a:r>
              <a:rPr lang="pt-BR" dirty="0"/>
              <a:t> JURIDICAS – R$ </a:t>
            </a:r>
            <a:r>
              <a:rPr lang="pt-BR" dirty="0" smtClean="0"/>
              <a:t>1.406.000,00</a:t>
            </a:r>
          </a:p>
          <a:p>
            <a:endParaRPr lang="pt-BR" dirty="0"/>
          </a:p>
          <a:p>
            <a:r>
              <a:rPr lang="pt-BR" dirty="0"/>
              <a:t>Descrição: AQUISICÃO DE MOVEIS E EQUIPAMENTOS PARA PROCURADORIA GERAL – R$ </a:t>
            </a:r>
            <a:r>
              <a:rPr lang="pt-BR" dirty="0" smtClean="0"/>
              <a:t>17.000,00</a:t>
            </a:r>
          </a:p>
          <a:p>
            <a:endParaRPr lang="pt-BR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80440"/>
            <a:ext cx="10515600" cy="5196840"/>
          </a:xfrm>
        </p:spPr>
        <p:txBody>
          <a:bodyPr/>
          <a:lstStyle/>
          <a:p>
            <a:pPr marL="0" indent="0" algn="ctr">
              <a:buNone/>
            </a:pPr>
            <a:r>
              <a:rPr lang="" altLang="en-US" sz="6000" dirty="0"/>
              <a:t>Total programa:</a:t>
            </a:r>
          </a:p>
          <a:p>
            <a:pPr marL="0" indent="0" algn="ctr">
              <a:buNone/>
            </a:pPr>
            <a:r>
              <a:rPr lang="" altLang="en-US" sz="6000" dirty="0"/>
              <a:t> </a:t>
            </a:r>
          </a:p>
          <a:p>
            <a:pPr marL="0" indent="0" algn="ctr">
              <a:buNone/>
            </a:pPr>
            <a:r>
              <a:rPr lang="" altLang="en-US" sz="6000" dirty="0"/>
              <a:t>R$ 1.423.000,00</a:t>
            </a:r>
          </a:p>
          <a:p>
            <a:pPr marL="0" indent="0" algn="ctr">
              <a:buNone/>
            </a:pPr>
            <a:endParaRPr lang="" altLang="en-US" sz="6000" dirty="0"/>
          </a:p>
          <a:p>
            <a:pPr marL="0" indent="0" algn="ctr">
              <a:buNone/>
            </a:pPr>
            <a:r>
              <a:rPr lang="" altLang="en-US" sz="6000" dirty="0" smtClean="0"/>
              <a:t>0,97%</a:t>
            </a:r>
            <a:endParaRPr lang="" altLang="en-US" sz="6000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PROGRAMA GESTÃO FISCAL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Descrição: ATIVIDADES DE COORDENACÃO E EXECUCÃO DA POLITICA DE COBRANCA DE TRIBUTOS E DEBITOS MUNICIPAIS – R$ </a:t>
            </a:r>
            <a:r>
              <a:rPr lang="pt-BR" dirty="0" smtClean="0"/>
              <a:t>1.255.000,00</a:t>
            </a:r>
          </a:p>
          <a:p>
            <a:endParaRPr lang="pt-BR" dirty="0"/>
          </a:p>
          <a:p>
            <a:r>
              <a:rPr lang="pt-BR" dirty="0"/>
              <a:t>Descrição: AQUISICÃO DE MOVEIS E EQUIPAMENTOS PARA PROCURADORIA FISCAL – R$ </a:t>
            </a:r>
            <a:r>
              <a:rPr lang="pt-BR" dirty="0" smtClean="0"/>
              <a:t>17.000,00</a:t>
            </a:r>
          </a:p>
          <a:p>
            <a:endParaRPr lang="pt-BR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27430"/>
            <a:ext cx="10515600" cy="5149850"/>
          </a:xfrm>
        </p:spPr>
        <p:txBody>
          <a:bodyPr/>
          <a:lstStyle/>
          <a:p>
            <a:pPr marL="0" indent="0" algn="ctr">
              <a:buNone/>
            </a:pPr>
            <a:r>
              <a:rPr lang="" altLang="en-US" sz="6000" dirty="0"/>
              <a:t>Total programa:</a:t>
            </a:r>
          </a:p>
          <a:p>
            <a:pPr marL="0" indent="0" algn="ctr">
              <a:buNone/>
            </a:pPr>
            <a:endParaRPr lang="" altLang="en-US" sz="6000" dirty="0"/>
          </a:p>
          <a:p>
            <a:pPr marL="0" indent="0" algn="ctr">
              <a:buNone/>
            </a:pPr>
            <a:r>
              <a:rPr lang="" altLang="en-US" sz="6000" dirty="0"/>
              <a:t>R$ 1.272.000,00</a:t>
            </a:r>
          </a:p>
          <a:p>
            <a:pPr marL="0" indent="0" algn="ctr">
              <a:buNone/>
            </a:pPr>
            <a:endParaRPr lang="" altLang="en-US" sz="6000" dirty="0"/>
          </a:p>
          <a:p>
            <a:pPr marL="0" indent="0" algn="ctr">
              <a:buNone/>
            </a:pPr>
            <a:r>
              <a:rPr lang="" altLang="en-US" sz="6000" dirty="0" smtClean="0"/>
              <a:t>0,87%</a:t>
            </a:r>
            <a:endParaRPr lang="" altLang="en-US" sz="6000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PROGRAMA DEMANDAS RURAIS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Descrição: CONSTRUCÃO</a:t>
            </a:r>
            <a:r>
              <a:rPr lang="pt-BR" dirty="0"/>
              <a:t>, AMPLIACÃO E/OU REFORMA DAS ESTRADAS RURAIS – R$ </a:t>
            </a:r>
            <a:r>
              <a:rPr lang="pt-BR" dirty="0" smtClean="0"/>
              <a:t>100.000,00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2335"/>
            <a:ext cx="10515600" cy="5274945"/>
          </a:xfrm>
        </p:spPr>
        <p:txBody>
          <a:bodyPr/>
          <a:lstStyle/>
          <a:p>
            <a:pPr marL="0" indent="0" algn="ctr">
              <a:buNone/>
            </a:pPr>
            <a:r>
              <a:rPr lang="" altLang="en-US" sz="6000" dirty="0"/>
              <a:t>Totl programa: </a:t>
            </a:r>
          </a:p>
          <a:p>
            <a:pPr marL="0" indent="0" algn="ctr">
              <a:buNone/>
            </a:pPr>
            <a:endParaRPr lang="" altLang="en-US" sz="6000" dirty="0"/>
          </a:p>
          <a:p>
            <a:pPr marL="0" indent="0" algn="ctr">
              <a:buNone/>
            </a:pPr>
            <a:r>
              <a:rPr lang="" altLang="en-US" sz="6000" dirty="0"/>
              <a:t>R$ 100.000,00</a:t>
            </a:r>
          </a:p>
          <a:p>
            <a:pPr marL="0" indent="0" algn="ctr">
              <a:buNone/>
            </a:pPr>
            <a:endParaRPr lang="" altLang="en-US" sz="6000" dirty="0"/>
          </a:p>
          <a:p>
            <a:pPr marL="0" indent="0" algn="ctr">
              <a:buNone/>
            </a:pPr>
            <a:r>
              <a:rPr lang="" altLang="en-US" sz="6000" dirty="0" smtClean="0"/>
              <a:t>0,07%</a:t>
            </a:r>
            <a:endParaRPr lang="" altLang="en-US" sz="6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7095"/>
            <a:ext cx="10515600" cy="5290185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sz="6000" dirty="0"/>
              <a:t>Total do </a:t>
            </a:r>
            <a:r>
              <a:rPr lang="en-US" altLang="en-US" sz="6000" dirty="0" err="1"/>
              <a:t>programa</a:t>
            </a:r>
            <a:r>
              <a:rPr lang="en-US" altLang="en-US" sz="6000" dirty="0"/>
              <a:t>:</a:t>
            </a:r>
          </a:p>
          <a:p>
            <a:pPr marL="0" indent="0" algn="ctr">
              <a:buNone/>
            </a:pPr>
            <a:endParaRPr lang="en-US" altLang="en-US" sz="6000" dirty="0"/>
          </a:p>
          <a:p>
            <a:pPr marL="0" indent="0" algn="ctr">
              <a:buNone/>
            </a:pPr>
            <a:r>
              <a:rPr lang="en-US" altLang="en-US" sz="6000" dirty="0"/>
              <a:t>R$ 577.000,00</a:t>
            </a:r>
          </a:p>
          <a:p>
            <a:pPr marL="0" indent="0" algn="ctr">
              <a:buNone/>
            </a:pPr>
            <a:endParaRPr lang="en-US" altLang="en-US" sz="6000" dirty="0"/>
          </a:p>
          <a:p>
            <a:pPr marL="0" indent="0" algn="ctr">
              <a:buNone/>
            </a:pPr>
            <a:r>
              <a:rPr lang="" altLang="en-US" sz="6000" dirty="0" smtClean="0"/>
              <a:t>0,4%</a:t>
            </a:r>
            <a:endParaRPr lang="" altLang="en-US" sz="6000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PROGRAMA ENCARGOS ESPECIAIS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Descrição: PAGAMENTO DA DIVIDA </a:t>
            </a:r>
            <a:r>
              <a:rPr lang="pt-BR" dirty="0" smtClean="0"/>
              <a:t>INTERNA – R</a:t>
            </a:r>
            <a:r>
              <a:rPr lang="pt-BR" dirty="0"/>
              <a:t>$ </a:t>
            </a:r>
            <a:r>
              <a:rPr lang="pt-BR" dirty="0" smtClean="0"/>
              <a:t>6.941.000,00</a:t>
            </a:r>
          </a:p>
          <a:p>
            <a:endParaRPr lang="pt-BR" dirty="0"/>
          </a:p>
          <a:p>
            <a:r>
              <a:rPr lang="pt-BR" dirty="0"/>
              <a:t>Descrição: PAGAMENTO DE REQUISICÕES DE PEQUENO VALOR – R$ </a:t>
            </a:r>
            <a:r>
              <a:rPr lang="pt-BR" dirty="0" smtClean="0"/>
              <a:t>1.343.000,00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Descrição: PAGAMENTO </a:t>
            </a:r>
            <a:r>
              <a:rPr lang="pt-BR" dirty="0"/>
              <a:t>DO PASEP – R$ </a:t>
            </a:r>
            <a:r>
              <a:rPr lang="pt-BR" dirty="0" smtClean="0"/>
              <a:t>1.579.000,00</a:t>
            </a:r>
          </a:p>
          <a:p>
            <a:endParaRPr lang="pt-BR" dirty="0"/>
          </a:p>
          <a:p>
            <a:r>
              <a:rPr lang="pt-BR" dirty="0"/>
              <a:t>Descrição: PAGAMENTO DE PRECATORIOS </a:t>
            </a:r>
            <a:r>
              <a:rPr lang="pt-BR" dirty="0" smtClean="0"/>
              <a:t>– R$ 2.815.000,00</a:t>
            </a:r>
          </a:p>
          <a:p>
            <a:endParaRPr lang="pt-BR" dirty="0"/>
          </a:p>
          <a:p>
            <a:r>
              <a:rPr lang="pt-BR" dirty="0"/>
              <a:t>Descrição: OUTROS ENCARGOS ESPECIAIS – R$ </a:t>
            </a:r>
            <a:r>
              <a:rPr lang="pt-BR" dirty="0" smtClean="0"/>
              <a:t>2.000,00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5535"/>
            <a:ext cx="10515600" cy="5071745"/>
          </a:xfrm>
        </p:spPr>
        <p:txBody>
          <a:bodyPr/>
          <a:lstStyle/>
          <a:p>
            <a:pPr marL="0" indent="0" algn="ctr">
              <a:buNone/>
            </a:pPr>
            <a:r>
              <a:rPr lang="" altLang="en-US" sz="6000"/>
              <a:t>Total programa:</a:t>
            </a:r>
          </a:p>
          <a:p>
            <a:pPr marL="0" indent="0" algn="ctr">
              <a:buNone/>
            </a:pPr>
            <a:endParaRPr lang="" altLang="en-US" sz="6000"/>
          </a:p>
          <a:p>
            <a:pPr marL="0" indent="0" algn="ctr">
              <a:buNone/>
            </a:pPr>
            <a:r>
              <a:rPr lang="" altLang="en-US" sz="6000"/>
              <a:t>R$ 12.680.000,00</a:t>
            </a:r>
          </a:p>
          <a:p>
            <a:pPr marL="0" indent="0" algn="ctr">
              <a:buNone/>
            </a:pPr>
            <a:endParaRPr lang="" altLang="en-US" sz="6000"/>
          </a:p>
          <a:p>
            <a:pPr marL="0" indent="0" algn="ctr">
              <a:buNone/>
            </a:pPr>
            <a:r>
              <a:rPr lang="" altLang="en-US" sz="6000"/>
              <a:t>8,65%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PROGRAMA LEGISLATIVO </a:t>
            </a:r>
            <a:r>
              <a:rPr lang="pt-BR" dirty="0" smtClean="0"/>
              <a:t>MUNICIPAL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569028"/>
            <a:ext cx="10515600" cy="5060372"/>
          </a:xfrm>
        </p:spPr>
        <p:txBody>
          <a:bodyPr>
            <a:normAutofit/>
          </a:bodyPr>
          <a:lstStyle/>
          <a:p>
            <a:r>
              <a:rPr lang="pt-BR" dirty="0"/>
              <a:t>Descrição: OBRAS E INSTALACÕES DO PODER LEGISLATIVO – R$ </a:t>
            </a:r>
            <a:r>
              <a:rPr lang="pt-BR" dirty="0" smtClean="0"/>
              <a:t>80.000,00</a:t>
            </a:r>
          </a:p>
          <a:p>
            <a:endParaRPr lang="pt-BR" dirty="0"/>
          </a:p>
          <a:p>
            <a:r>
              <a:rPr lang="pt-BR" dirty="0"/>
              <a:t>Descrição: MANUTENCÃO DAS ATIVIDADES LEGISLATIVAS - </a:t>
            </a:r>
            <a:r>
              <a:rPr lang="pt-BR" dirty="0" smtClean="0"/>
              <a:t>6.240.000,00</a:t>
            </a:r>
          </a:p>
          <a:p>
            <a:endParaRPr lang="pt-BR" dirty="0"/>
          </a:p>
          <a:p>
            <a:r>
              <a:rPr lang="pt-BR" dirty="0"/>
              <a:t>Descrição: AQUISICÃO DE EQUIPAMENTOS PARA AREA ADMINISTRATIVA DO LEGISLATIVO MUNICIPAL – R$ </a:t>
            </a:r>
            <a:r>
              <a:rPr lang="pt-BR" dirty="0" smtClean="0"/>
              <a:t>160.000,00</a:t>
            </a:r>
          </a:p>
          <a:p>
            <a:endParaRPr lang="pt-BR" dirty="0"/>
          </a:p>
          <a:p>
            <a:r>
              <a:rPr lang="pt-BR" dirty="0"/>
              <a:t>Descrição: ACÃO NO LEGISLATIVO – R$ 20.000,00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80440"/>
            <a:ext cx="10515600" cy="5196840"/>
          </a:xfrm>
        </p:spPr>
        <p:txBody>
          <a:bodyPr/>
          <a:lstStyle/>
          <a:p>
            <a:pPr marL="0" indent="0" algn="ctr">
              <a:buNone/>
            </a:pPr>
            <a:r>
              <a:rPr lang="" altLang="en-US" sz="6000" dirty="0"/>
              <a:t>Total programa:</a:t>
            </a:r>
          </a:p>
          <a:p>
            <a:pPr marL="0" indent="0" algn="ctr">
              <a:buNone/>
            </a:pPr>
            <a:endParaRPr lang="" altLang="en-US" sz="6000" dirty="0"/>
          </a:p>
          <a:p>
            <a:pPr marL="0" indent="0" algn="ctr">
              <a:buNone/>
            </a:pPr>
            <a:r>
              <a:rPr lang="" altLang="en-US" sz="6000" dirty="0"/>
              <a:t>R$ 6.500.000,00</a:t>
            </a:r>
          </a:p>
          <a:p>
            <a:pPr marL="0" indent="0" algn="ctr">
              <a:buNone/>
            </a:pPr>
            <a:endParaRPr lang="" altLang="en-US" sz="6000" dirty="0"/>
          </a:p>
          <a:p>
            <a:pPr marL="0" indent="0" algn="ctr">
              <a:buNone/>
            </a:pPr>
            <a:r>
              <a:rPr lang="" altLang="en-US" sz="6000" dirty="0" smtClean="0"/>
              <a:t>4,44%</a:t>
            </a:r>
            <a:endParaRPr lang="" altLang="en-US" sz="6000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PROGRAMA </a:t>
            </a:r>
            <a:r>
              <a:rPr lang="pt-BR" dirty="0" smtClean="0"/>
              <a:t>RESERVA </a:t>
            </a:r>
            <a:r>
              <a:rPr lang="pt-BR" dirty="0"/>
              <a:t>DE CONTINGENCIA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 smtClean="0"/>
              <a:t>Descrição: RESERVA </a:t>
            </a:r>
            <a:r>
              <a:rPr lang="pt-BR" dirty="0"/>
              <a:t>DE CONTIGENCIA – R$ 1.450.000,00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5535"/>
            <a:ext cx="10515600" cy="5071745"/>
          </a:xfrm>
        </p:spPr>
        <p:txBody>
          <a:bodyPr/>
          <a:lstStyle/>
          <a:p>
            <a:pPr marL="0" indent="0" algn="ctr">
              <a:buNone/>
            </a:pPr>
            <a:r>
              <a:rPr lang="" altLang="en-US" sz="6000" dirty="0"/>
              <a:t>Total programa:</a:t>
            </a:r>
          </a:p>
          <a:p>
            <a:pPr marL="0" indent="0" algn="ctr">
              <a:buNone/>
            </a:pPr>
            <a:r>
              <a:rPr lang="" altLang="en-US" sz="6000" dirty="0"/>
              <a:t> </a:t>
            </a:r>
          </a:p>
          <a:p>
            <a:pPr marL="0" indent="0" algn="ctr">
              <a:buNone/>
            </a:pPr>
            <a:r>
              <a:rPr lang="" altLang="en-US" sz="6000" dirty="0"/>
              <a:t>R$ 1.450.000,00</a:t>
            </a:r>
          </a:p>
          <a:p>
            <a:pPr marL="0" indent="0" algn="ctr">
              <a:buNone/>
            </a:pPr>
            <a:endParaRPr lang="" altLang="en-US" sz="6000" dirty="0"/>
          </a:p>
          <a:p>
            <a:pPr marL="0" indent="0" algn="ctr">
              <a:buNone/>
            </a:pPr>
            <a:r>
              <a:rPr lang="" altLang="en-US" sz="6000" dirty="0" smtClean="0"/>
              <a:t>0,9%</a:t>
            </a:r>
            <a:endParaRPr lang="" altLang="en-US" sz="6000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502285"/>
            <a:ext cx="10515600" cy="52552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sz="7200" b="1" dirty="0" smtClean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pt-BR" sz="7200" b="1" dirty="0" smtClean="0">
                <a:latin typeface="Arial Narrow" panose="020B0606020202030204" pitchFamily="34" charset="0"/>
              </a:rPr>
              <a:t>Total </a:t>
            </a:r>
            <a:r>
              <a:rPr lang="" altLang="pt-BR" sz="7200" b="1" dirty="0">
                <a:latin typeface="Arial Narrow" panose="020B0606020202030204" pitchFamily="34" charset="0"/>
              </a:rPr>
              <a:t>LDO</a:t>
            </a:r>
            <a:r>
              <a:rPr lang="pt-BR" sz="7200" b="1" dirty="0">
                <a:latin typeface="Arial Narrow" panose="020B0606020202030204" pitchFamily="34" charset="0"/>
              </a:rPr>
              <a:t> </a:t>
            </a:r>
            <a:r>
              <a:rPr lang="" altLang="pt-BR" sz="7200" b="1" dirty="0">
                <a:latin typeface="Arial Narrow" panose="020B0606020202030204" pitchFamily="34" charset="0"/>
              </a:rPr>
              <a:t>-</a:t>
            </a:r>
            <a:r>
              <a:rPr lang="pt-BR" sz="7200" b="1" dirty="0">
                <a:latin typeface="Arial Narrow" panose="020B0606020202030204" pitchFamily="34" charset="0"/>
              </a:rPr>
              <a:t> 146.500.000,00</a:t>
            </a:r>
          </a:p>
          <a:p>
            <a:pPr marL="0" indent="0" algn="ctr">
              <a:buNone/>
            </a:pPr>
            <a:endParaRPr lang="pt-BR" sz="7200" b="1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PROGRAMA PLANEJAMENTO, PROJETO URBANO, ORCAMENTARIO E INFORMACÕES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b="1" dirty="0"/>
              <a:t>Descrição: </a:t>
            </a:r>
            <a:r>
              <a:rPr lang="pt-BR" dirty="0"/>
              <a:t>ATIVIDADES DO DEPARTAMENTO DE PLANEJAMENTO E CONTROLE ORCAMENTARIO 168.000,00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230"/>
            <a:ext cx="10515600" cy="5353050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sz="6000"/>
              <a:t>Total do programa:</a:t>
            </a:r>
          </a:p>
          <a:p>
            <a:pPr marL="0" indent="0" algn="ctr">
              <a:buNone/>
            </a:pPr>
            <a:r>
              <a:rPr lang="en-US" altLang="en-US" sz="6000"/>
              <a:t> </a:t>
            </a:r>
          </a:p>
          <a:p>
            <a:pPr marL="0" indent="0" algn="ctr">
              <a:buNone/>
            </a:pPr>
            <a:r>
              <a:rPr lang="en-US" altLang="en-US" sz="6000"/>
              <a:t>R$ 168.000,00</a:t>
            </a:r>
          </a:p>
          <a:p>
            <a:pPr marL="0" indent="0" algn="ctr">
              <a:buNone/>
            </a:pPr>
            <a:endParaRPr lang="en-US" altLang="en-US" sz="6000"/>
          </a:p>
          <a:p>
            <a:pPr marL="0" indent="0" algn="ctr">
              <a:buNone/>
            </a:pPr>
            <a:r>
              <a:rPr lang="" altLang="en-US" sz="6000"/>
              <a:t>0,11%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0"/>
            <a:ext cx="10058400" cy="67056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PROGRAMA ADMINISTRACÃO FINANCEIRA, CONTABIL E TRIBUTARIA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dirty="0"/>
          </a:p>
          <a:p>
            <a:r>
              <a:rPr lang="pt-BR" b="1" dirty="0"/>
              <a:t>Descrição:  </a:t>
            </a:r>
            <a:r>
              <a:rPr lang="pt-BR" dirty="0"/>
              <a:t>ATIVIDADES DO DEPARTAMENTO DE CONTROLE CONTABIL, TRIBUTARIO E FINANCEIRO 2.504.000,00</a:t>
            </a:r>
          </a:p>
          <a:p>
            <a:endParaRPr lang="pt-BR" dirty="0"/>
          </a:p>
          <a:p>
            <a:r>
              <a:rPr lang="pt-BR" b="1" dirty="0"/>
              <a:t>Descrição:  </a:t>
            </a:r>
            <a:r>
              <a:rPr lang="pt-BR" dirty="0"/>
              <a:t>AQUISICÃO DE MOVEIS, EQUIPAMENTOS PARA A AREA FINANCEIRA, CONTABIL E TRIBUTARIA   20.000,00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1882</Words>
  <Application>Microsoft Office PowerPoint</Application>
  <PresentationFormat>Widescreen</PresentationFormat>
  <Paragraphs>346</Paragraphs>
  <Slides>67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67</vt:i4>
      </vt:variant>
    </vt:vector>
  </HeadingPairs>
  <TitlesOfParts>
    <vt:vector size="72" baseType="lpstr">
      <vt:lpstr>Arial</vt:lpstr>
      <vt:lpstr>Arial Narrow</vt:lpstr>
      <vt:lpstr>Calibri</vt:lpstr>
      <vt:lpstr>Calibri Light</vt:lpstr>
      <vt:lpstr>Tema do Office</vt:lpstr>
      <vt:lpstr>LDO - 2019</vt:lpstr>
      <vt:lpstr>Programa Gestão Administrativa</vt:lpstr>
      <vt:lpstr>Apresentação do PowerPoint</vt:lpstr>
      <vt:lpstr>Apresentação do PowerPoint</vt:lpstr>
      <vt:lpstr>PROGRAMA TECNOLOGIA DA INFORMACÃO</vt:lpstr>
      <vt:lpstr>Apresentação do PowerPoint</vt:lpstr>
      <vt:lpstr>PROGRAMA PLANEJAMENTO, PROJETO URBANO, ORCAMENTARIO E INFORMACÕES</vt:lpstr>
      <vt:lpstr>Apresentação do PowerPoint</vt:lpstr>
      <vt:lpstr>PROGRAMA ADMINISTRACÃO FINANCEIRA, CONTABIL E TRIBUTARIA</vt:lpstr>
      <vt:lpstr>Apresentação do PowerPoint</vt:lpstr>
      <vt:lpstr>PROGRAMA GUARATUBA SAUDE PARA TODOS</vt:lpstr>
      <vt:lpstr>PROGRAMA GUARATUBA SAUDE PARA TODOS</vt:lpstr>
      <vt:lpstr>PROGRAMA GUARATUBA SAUDE PARA TODOS</vt:lpstr>
      <vt:lpstr>PROGRAMA GUARATUBA SAUDE PARA TODOS</vt:lpstr>
      <vt:lpstr>PROGRAMA GUARATUBA SAUDE PARA TODOS</vt:lpstr>
      <vt:lpstr>PROGRAMA GUARATUBA SAUDE PARA TODOS</vt:lpstr>
      <vt:lpstr>PROGRAMA GUARATUBA SAUDE PARA TODOS</vt:lpstr>
      <vt:lpstr>Apresentação do PowerPoint</vt:lpstr>
      <vt:lpstr>PROGRAMA QUALIDADE NA EDUCACÃO</vt:lpstr>
      <vt:lpstr>PROGRAMA QUALIDADE NA EDUCACÃO</vt:lpstr>
      <vt:lpstr>PROGRAMA QUALIDADE NA EDUCACÃO</vt:lpstr>
      <vt:lpstr>PROGRAMA QUALIDADE NA EDUCACÃO</vt:lpstr>
      <vt:lpstr>Apresentação do PowerPoint</vt:lpstr>
      <vt:lpstr>PROGRAMA ACÃO SOCIAL GUARATUBANA</vt:lpstr>
      <vt:lpstr>PROGRAMA ACÃO SOCIAL GUARATUBANA</vt:lpstr>
      <vt:lpstr>PROGRAMA ACÃO SOCIAL GUARATUBANA</vt:lpstr>
      <vt:lpstr>PROGRAMA ACÃO SOCIAL GUARATUBANA</vt:lpstr>
      <vt:lpstr>Apresentação do PowerPoint</vt:lpstr>
      <vt:lpstr>PROGRAMA CULTURA GUARATUBANA</vt:lpstr>
      <vt:lpstr>PROGRAMA CULTURA GUARATUBANA</vt:lpstr>
      <vt:lpstr>Apresentação do PowerPoint</vt:lpstr>
      <vt:lpstr>PROGRAMA GUARATUBA TURISMO</vt:lpstr>
      <vt:lpstr>PROGRAMA GUARATUBA TURISMO</vt:lpstr>
      <vt:lpstr>Apresentação do PowerPoint</vt:lpstr>
      <vt:lpstr>PROGRAMA DESENVOLVIMENTO DE ATIVIDADES ESPORTIVAS, RECREATIVAS E DE LAZER</vt:lpstr>
      <vt:lpstr>Apresentação do PowerPoint</vt:lpstr>
      <vt:lpstr>PROGRAMA INCENTIVO A PESCA</vt:lpstr>
      <vt:lpstr>Apresentação do PowerPoint</vt:lpstr>
      <vt:lpstr>PROGRAMA INCENTIVO A AGRICULTURA</vt:lpstr>
      <vt:lpstr>Apresentação do PowerPoint</vt:lpstr>
      <vt:lpstr>PROGRAMA MEIO AMBIENTE E PRESERVACÃO</vt:lpstr>
      <vt:lpstr>Apresentação do PowerPoint</vt:lpstr>
      <vt:lpstr>Apresentação do PowerPoint</vt:lpstr>
      <vt:lpstr>PROGRAMA INFRAESTRUTURA E SERVICOS URBANOS</vt:lpstr>
      <vt:lpstr>Apresentação do PowerPoint</vt:lpstr>
      <vt:lpstr>Apresentação do PowerPoint</vt:lpstr>
      <vt:lpstr>Apresentação do PowerPoint</vt:lpstr>
      <vt:lpstr>PROGRAMA SEGURANCA GUARATUBANA</vt:lpstr>
      <vt:lpstr>Apresentação do PowerPoint</vt:lpstr>
      <vt:lpstr>PROGRAMA PLANEJAMENTO, PROJETO URBANO, ORCAMENTARIO E INFORMACÕES</vt:lpstr>
      <vt:lpstr>Apresentação do PowerPoint</vt:lpstr>
      <vt:lpstr>PROGRAMA HABITACÃO E REGULARIZACÃO FUNDIARIA</vt:lpstr>
      <vt:lpstr>Apresentação do PowerPoint</vt:lpstr>
      <vt:lpstr>PROGRAMA ASSUNTOS JURIDICOS</vt:lpstr>
      <vt:lpstr>Apresentação do PowerPoint</vt:lpstr>
      <vt:lpstr>PROGRAMA GESTÃO FISCAL</vt:lpstr>
      <vt:lpstr>Apresentação do PowerPoint</vt:lpstr>
      <vt:lpstr>PROGRAMA DEMANDAS RURAIS</vt:lpstr>
      <vt:lpstr>Apresentação do PowerPoint</vt:lpstr>
      <vt:lpstr>PROGRAMA ENCARGOS ESPECIAIS</vt:lpstr>
      <vt:lpstr>Apresentação do PowerPoint</vt:lpstr>
      <vt:lpstr>Apresentação do PowerPoint</vt:lpstr>
      <vt:lpstr>PROGRAMA LEGISLATIVO MUNICIPAL</vt:lpstr>
      <vt:lpstr>Apresentação do PowerPoint</vt:lpstr>
      <vt:lpstr>PROGRAMA RESERVA DE CONTINGENCIA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LDO - 2019</dc:title>
  <dc:creator>Cliente</dc:creator>
  <cp:lastModifiedBy>Convidado</cp:lastModifiedBy>
  <cp:revision>43</cp:revision>
  <dcterms:created xsi:type="dcterms:W3CDTF">2018-09-21T18:15:23Z</dcterms:created>
  <dcterms:modified xsi:type="dcterms:W3CDTF">2018-09-24T18:57:46Z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1033-10.1.0.6634</vt:lpwstr>
  </property>
</Properties>
</file>